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8"/>
  </p:notesMasterIdLst>
  <p:sldIdLst>
    <p:sldId id="257" r:id="rId2"/>
    <p:sldId id="259" r:id="rId3"/>
    <p:sldId id="315" r:id="rId4"/>
    <p:sldId id="316" r:id="rId5"/>
    <p:sldId id="317" r:id="rId6"/>
    <p:sldId id="318" r:id="rId7"/>
    <p:sldId id="319" r:id="rId8"/>
    <p:sldId id="320" r:id="rId9"/>
    <p:sldId id="321" r:id="rId10"/>
    <p:sldId id="323" r:id="rId11"/>
    <p:sldId id="324" r:id="rId12"/>
    <p:sldId id="325" r:id="rId13"/>
    <p:sldId id="337" r:id="rId14"/>
    <p:sldId id="338" r:id="rId15"/>
    <p:sldId id="326" r:id="rId16"/>
    <p:sldId id="328" r:id="rId17"/>
    <p:sldId id="340" r:id="rId18"/>
    <p:sldId id="330" r:id="rId19"/>
    <p:sldId id="331" r:id="rId20"/>
    <p:sldId id="333" r:id="rId21"/>
    <p:sldId id="332" r:id="rId22"/>
    <p:sldId id="334" r:id="rId23"/>
    <p:sldId id="339" r:id="rId24"/>
    <p:sldId id="341" r:id="rId25"/>
    <p:sldId id="342" r:id="rId26"/>
    <p:sldId id="343" r:id="rId27"/>
    <p:sldId id="344" r:id="rId28"/>
    <p:sldId id="345" r:id="rId29"/>
    <p:sldId id="346" r:id="rId30"/>
    <p:sldId id="347" r:id="rId31"/>
    <p:sldId id="348" r:id="rId32"/>
    <p:sldId id="349" r:id="rId33"/>
    <p:sldId id="350" r:id="rId34"/>
    <p:sldId id="351" r:id="rId35"/>
    <p:sldId id="352" r:id="rId36"/>
    <p:sldId id="273" r:id="rId37"/>
    <p:sldId id="274" r:id="rId38"/>
    <p:sldId id="354" r:id="rId39"/>
    <p:sldId id="368" r:id="rId40"/>
    <p:sldId id="360" r:id="rId41"/>
    <p:sldId id="379" r:id="rId42"/>
    <p:sldId id="362" r:id="rId43"/>
    <p:sldId id="363" r:id="rId44"/>
    <p:sldId id="365" r:id="rId45"/>
    <p:sldId id="366" r:id="rId46"/>
    <p:sldId id="367" r:id="rId47"/>
    <p:sldId id="369" r:id="rId48"/>
    <p:sldId id="370" r:id="rId49"/>
    <p:sldId id="375" r:id="rId50"/>
    <p:sldId id="376" r:id="rId51"/>
    <p:sldId id="452" r:id="rId52"/>
    <p:sldId id="453" r:id="rId53"/>
    <p:sldId id="380" r:id="rId54"/>
    <p:sldId id="381" r:id="rId55"/>
    <p:sldId id="382" r:id="rId56"/>
    <p:sldId id="383" r:id="rId57"/>
    <p:sldId id="384" r:id="rId58"/>
    <p:sldId id="385" r:id="rId59"/>
    <p:sldId id="386" r:id="rId60"/>
    <p:sldId id="387" r:id="rId61"/>
    <p:sldId id="388" r:id="rId62"/>
    <p:sldId id="389" r:id="rId63"/>
    <p:sldId id="390" r:id="rId64"/>
    <p:sldId id="391" r:id="rId65"/>
    <p:sldId id="392" r:id="rId66"/>
    <p:sldId id="393" r:id="rId67"/>
    <p:sldId id="394" r:id="rId68"/>
    <p:sldId id="469" r:id="rId69"/>
    <p:sldId id="470" r:id="rId70"/>
    <p:sldId id="372" r:id="rId71"/>
    <p:sldId id="373" r:id="rId72"/>
    <p:sldId id="377" r:id="rId73"/>
    <p:sldId id="457" r:id="rId74"/>
    <p:sldId id="395" r:id="rId75"/>
    <p:sldId id="458" r:id="rId76"/>
    <p:sldId id="459" r:id="rId7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5A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74110" autoAdjust="0"/>
  </p:normalViewPr>
  <p:slideViewPr>
    <p:cSldViewPr snapToGrid="0">
      <p:cViewPr varScale="1">
        <p:scale>
          <a:sx n="85" d="100"/>
          <a:sy n="85" d="100"/>
        </p:scale>
        <p:origin x="140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customXml" Target="../customXml/item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85" Type="http://schemas.openxmlformats.org/officeDocument/2006/relationships/customXml" Target="../customXml/item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86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Lima" userId="b5ea056ce2397b48" providerId="LiveId" clId="{1D5A4B88-4CC2-4E76-83B1-3DC8278A0AFA}"/>
    <pc:docChg chg="undo redo custSel addSld delSld modSld sldOrd">
      <pc:chgData name="Chris Lima" userId="b5ea056ce2397b48" providerId="LiveId" clId="{1D5A4B88-4CC2-4E76-83B1-3DC8278A0AFA}" dt="2022-08-18T21:52:59.100" v="216" actId="207"/>
      <pc:docMkLst>
        <pc:docMk/>
      </pc:docMkLst>
      <pc:sldChg chg="modSp">
        <pc:chgData name="Chris Lima" userId="b5ea056ce2397b48" providerId="LiveId" clId="{1D5A4B88-4CC2-4E76-83B1-3DC8278A0AFA}" dt="2022-08-18T21:37:01.952" v="161" actId="207"/>
        <pc:sldMkLst>
          <pc:docMk/>
          <pc:sldMk cId="1152943422" sldId="354"/>
        </pc:sldMkLst>
        <pc:spChg chg="mod">
          <ac:chgData name="Chris Lima" userId="b5ea056ce2397b48" providerId="LiveId" clId="{1D5A4B88-4CC2-4E76-83B1-3DC8278A0AFA}" dt="2022-08-18T21:37:01.952" v="161" actId="207"/>
          <ac:spMkLst>
            <pc:docMk/>
            <pc:sldMk cId="1152943422" sldId="354"/>
            <ac:spMk id="9" creationId="{2A9C689C-C780-4BD4-9693-964F09A6F654}"/>
          </ac:spMkLst>
        </pc:spChg>
      </pc:sldChg>
      <pc:sldChg chg="del">
        <pc:chgData name="Chris Lima" userId="b5ea056ce2397b48" providerId="LiveId" clId="{1D5A4B88-4CC2-4E76-83B1-3DC8278A0AFA}" dt="2022-08-18T21:41:41.258" v="162" actId="47"/>
        <pc:sldMkLst>
          <pc:docMk/>
          <pc:sldMk cId="3504502045" sldId="364"/>
        </pc:sldMkLst>
      </pc:sldChg>
      <pc:sldChg chg="ord">
        <pc:chgData name="Chris Lima" userId="b5ea056ce2397b48" providerId="LiveId" clId="{1D5A4B88-4CC2-4E76-83B1-3DC8278A0AFA}" dt="2022-08-18T21:31:24.879" v="124"/>
        <pc:sldMkLst>
          <pc:docMk/>
          <pc:sldMk cId="1875580570" sldId="372"/>
        </pc:sldMkLst>
      </pc:sldChg>
      <pc:sldChg chg="ord">
        <pc:chgData name="Chris Lima" userId="b5ea056ce2397b48" providerId="LiveId" clId="{1D5A4B88-4CC2-4E76-83B1-3DC8278A0AFA}" dt="2022-08-18T21:31:24.879" v="124"/>
        <pc:sldMkLst>
          <pc:docMk/>
          <pc:sldMk cId="3926373773" sldId="373"/>
        </pc:sldMkLst>
      </pc:sldChg>
      <pc:sldChg chg="ord">
        <pc:chgData name="Chris Lima" userId="b5ea056ce2397b48" providerId="LiveId" clId="{1D5A4B88-4CC2-4E76-83B1-3DC8278A0AFA}" dt="2022-08-18T21:31:24.879" v="124"/>
        <pc:sldMkLst>
          <pc:docMk/>
          <pc:sldMk cId="40980435" sldId="377"/>
        </pc:sldMkLst>
      </pc:sldChg>
      <pc:sldChg chg="addSp modSp mod">
        <pc:chgData name="Chris Lima" userId="b5ea056ce2397b48" providerId="LiveId" clId="{1D5A4B88-4CC2-4E76-83B1-3DC8278A0AFA}" dt="2022-08-18T21:47:15.222" v="214" actId="1076"/>
        <pc:sldMkLst>
          <pc:docMk/>
          <pc:sldMk cId="904346915" sldId="380"/>
        </pc:sldMkLst>
        <pc:spChg chg="add mod">
          <ac:chgData name="Chris Lima" userId="b5ea056ce2397b48" providerId="LiveId" clId="{1D5A4B88-4CC2-4E76-83B1-3DC8278A0AFA}" dt="2022-08-18T21:47:06.289" v="212" actId="1076"/>
          <ac:spMkLst>
            <pc:docMk/>
            <pc:sldMk cId="904346915" sldId="380"/>
            <ac:spMk id="3" creationId="{F7FB550E-4DEF-036C-12AD-F34393D81733}"/>
          </ac:spMkLst>
        </pc:spChg>
        <pc:spChg chg="add mod">
          <ac:chgData name="Chris Lima" userId="b5ea056ce2397b48" providerId="LiveId" clId="{1D5A4B88-4CC2-4E76-83B1-3DC8278A0AFA}" dt="2022-08-18T21:47:11.452" v="213" actId="1076"/>
          <ac:spMkLst>
            <pc:docMk/>
            <pc:sldMk cId="904346915" sldId="380"/>
            <ac:spMk id="4" creationId="{ED65D2E9-81D4-CB9D-3743-0BE9600F0E23}"/>
          </ac:spMkLst>
        </pc:spChg>
        <pc:spChg chg="add mod">
          <ac:chgData name="Chris Lima" userId="b5ea056ce2397b48" providerId="LiveId" clId="{1D5A4B88-4CC2-4E76-83B1-3DC8278A0AFA}" dt="2022-08-18T21:47:15.222" v="214" actId="1076"/>
          <ac:spMkLst>
            <pc:docMk/>
            <pc:sldMk cId="904346915" sldId="380"/>
            <ac:spMk id="6" creationId="{7DE416E4-412E-3F12-BA0A-26FF7A96B512}"/>
          </ac:spMkLst>
        </pc:spChg>
        <pc:spChg chg="mod">
          <ac:chgData name="Chris Lima" userId="b5ea056ce2397b48" providerId="LiveId" clId="{1D5A4B88-4CC2-4E76-83B1-3DC8278A0AFA}" dt="2022-08-18T21:46:34.641" v="208" actId="20577"/>
          <ac:spMkLst>
            <pc:docMk/>
            <pc:sldMk cId="904346915" sldId="380"/>
            <ac:spMk id="10" creationId="{2B510928-F819-46EF-A30F-0AD644B0D07F}"/>
          </ac:spMkLst>
        </pc:spChg>
        <pc:cxnChg chg="add">
          <ac:chgData name="Chris Lima" userId="b5ea056ce2397b48" providerId="LiveId" clId="{1D5A4B88-4CC2-4E76-83B1-3DC8278A0AFA}" dt="2022-08-18T21:46:49.256" v="210" actId="11529"/>
          <ac:cxnSpMkLst>
            <pc:docMk/>
            <pc:sldMk cId="904346915" sldId="380"/>
            <ac:cxnSpMk id="11" creationId="{7BDBDDAC-D48B-F75B-4606-CC6FC998A5A0}"/>
          </ac:cxnSpMkLst>
        </pc:cxnChg>
        <pc:cxnChg chg="add mod">
          <ac:chgData name="Chris Lima" userId="b5ea056ce2397b48" providerId="LiveId" clId="{1D5A4B88-4CC2-4E76-83B1-3DC8278A0AFA}" dt="2022-08-18T21:47:15.222" v="214" actId="1076"/>
          <ac:cxnSpMkLst>
            <pc:docMk/>
            <pc:sldMk cId="904346915" sldId="380"/>
            <ac:cxnSpMk id="13" creationId="{61C8D3BC-E02B-35B3-C68A-1B9AC8A4501E}"/>
          </ac:cxnSpMkLst>
        </pc:cxnChg>
      </pc:sldChg>
      <pc:sldChg chg="modSp">
        <pc:chgData name="Chris Lima" userId="b5ea056ce2397b48" providerId="LiveId" clId="{1D5A4B88-4CC2-4E76-83B1-3DC8278A0AFA}" dt="2022-08-18T21:47:31.259" v="215" actId="207"/>
        <pc:sldMkLst>
          <pc:docMk/>
          <pc:sldMk cId="1580599831" sldId="381"/>
        </pc:sldMkLst>
        <pc:spChg chg="mod">
          <ac:chgData name="Chris Lima" userId="b5ea056ce2397b48" providerId="LiveId" clId="{1D5A4B88-4CC2-4E76-83B1-3DC8278A0AFA}" dt="2022-08-18T21:47:31.259" v="215" actId="207"/>
          <ac:spMkLst>
            <pc:docMk/>
            <pc:sldMk cId="1580599831" sldId="381"/>
            <ac:spMk id="10" creationId="{2B510928-F819-46EF-A30F-0AD644B0D07F}"/>
          </ac:spMkLst>
        </pc:spChg>
      </pc:sldChg>
      <pc:sldChg chg="modSp">
        <pc:chgData name="Chris Lima" userId="b5ea056ce2397b48" providerId="LiveId" clId="{1D5A4B88-4CC2-4E76-83B1-3DC8278A0AFA}" dt="2022-08-18T21:16:23.938" v="2" actId="207"/>
        <pc:sldMkLst>
          <pc:docMk/>
          <pc:sldMk cId="1976740821" sldId="384"/>
        </pc:sldMkLst>
        <pc:spChg chg="mod">
          <ac:chgData name="Chris Lima" userId="b5ea056ce2397b48" providerId="LiveId" clId="{1D5A4B88-4CC2-4E76-83B1-3DC8278A0AFA}" dt="2022-08-18T21:16:23.938" v="2" actId="207"/>
          <ac:spMkLst>
            <pc:docMk/>
            <pc:sldMk cId="1976740821" sldId="384"/>
            <ac:spMk id="10" creationId="{2B510928-F819-46EF-A30F-0AD644B0D07F}"/>
          </ac:spMkLst>
        </pc:spChg>
      </pc:sldChg>
      <pc:sldChg chg="modSp mod">
        <pc:chgData name="Chris Lima" userId="b5ea056ce2397b48" providerId="LiveId" clId="{1D5A4B88-4CC2-4E76-83B1-3DC8278A0AFA}" dt="2022-08-18T21:52:59.100" v="216" actId="207"/>
        <pc:sldMkLst>
          <pc:docMk/>
          <pc:sldMk cId="715352920" sldId="388"/>
        </pc:sldMkLst>
        <pc:spChg chg="mod">
          <ac:chgData name="Chris Lima" userId="b5ea056ce2397b48" providerId="LiveId" clId="{1D5A4B88-4CC2-4E76-83B1-3DC8278A0AFA}" dt="2022-08-18T21:52:59.100" v="216" actId="207"/>
          <ac:spMkLst>
            <pc:docMk/>
            <pc:sldMk cId="715352920" sldId="388"/>
            <ac:spMk id="10" creationId="{2B510928-F819-46EF-A30F-0AD644B0D07F}"/>
          </ac:spMkLst>
        </pc:spChg>
      </pc:sldChg>
      <pc:sldChg chg="modSp">
        <pc:chgData name="Chris Lima" userId="b5ea056ce2397b48" providerId="LiveId" clId="{1D5A4B88-4CC2-4E76-83B1-3DC8278A0AFA}" dt="2022-08-18T21:32:15.198" v="127" actId="207"/>
        <pc:sldMkLst>
          <pc:docMk/>
          <pc:sldMk cId="661483560" sldId="392"/>
        </pc:sldMkLst>
        <pc:spChg chg="mod">
          <ac:chgData name="Chris Lima" userId="b5ea056ce2397b48" providerId="LiveId" clId="{1D5A4B88-4CC2-4E76-83B1-3DC8278A0AFA}" dt="2022-08-18T21:32:15.198" v="127" actId="207"/>
          <ac:spMkLst>
            <pc:docMk/>
            <pc:sldMk cId="661483560" sldId="392"/>
            <ac:spMk id="10" creationId="{2B510928-F819-46EF-A30F-0AD644B0D07F}"/>
          </ac:spMkLst>
        </pc:spChg>
      </pc:sldChg>
      <pc:sldChg chg="modSp mod ord">
        <pc:chgData name="Chris Lima" userId="b5ea056ce2397b48" providerId="LiveId" clId="{1D5A4B88-4CC2-4E76-83B1-3DC8278A0AFA}" dt="2022-08-18T21:35:34.428" v="160" actId="20577"/>
        <pc:sldMkLst>
          <pc:docMk/>
          <pc:sldMk cId="4111612007" sldId="395"/>
        </pc:sldMkLst>
        <pc:spChg chg="mod">
          <ac:chgData name="Chris Lima" userId="b5ea056ce2397b48" providerId="LiveId" clId="{1D5A4B88-4CC2-4E76-83B1-3DC8278A0AFA}" dt="2022-08-18T21:35:34.428" v="160" actId="20577"/>
          <ac:spMkLst>
            <pc:docMk/>
            <pc:sldMk cId="4111612007" sldId="395"/>
            <ac:spMk id="4" creationId="{BCCA4466-5720-4942-8E56-EE7AC48DC4AA}"/>
          </ac:spMkLst>
        </pc:spChg>
      </pc:sldChg>
      <pc:sldChg chg="modSp">
        <pc:chgData name="Chris Lima" userId="b5ea056ce2397b48" providerId="LiveId" clId="{1D5A4B88-4CC2-4E76-83B1-3DC8278A0AFA}" dt="2022-08-18T21:45:02.906" v="165" actId="207"/>
        <pc:sldMkLst>
          <pc:docMk/>
          <pc:sldMk cId="1828312371" sldId="452"/>
        </pc:sldMkLst>
        <pc:spChg chg="mod">
          <ac:chgData name="Chris Lima" userId="b5ea056ce2397b48" providerId="LiveId" clId="{1D5A4B88-4CC2-4E76-83B1-3DC8278A0AFA}" dt="2022-08-18T21:45:02.906" v="165" actId="207"/>
          <ac:spMkLst>
            <pc:docMk/>
            <pc:sldMk cId="1828312371" sldId="452"/>
            <ac:spMk id="10" creationId="{2B510928-F819-46EF-A30F-0AD644B0D07F}"/>
          </ac:spMkLst>
        </pc:spChg>
      </pc:sldChg>
      <pc:sldChg chg="add del">
        <pc:chgData name="Chris Lima" userId="b5ea056ce2397b48" providerId="LiveId" clId="{1D5A4B88-4CC2-4E76-83B1-3DC8278A0AFA}" dt="2022-08-18T21:26:54.240" v="110" actId="47"/>
        <pc:sldMkLst>
          <pc:docMk/>
          <pc:sldMk cId="1160116974" sldId="454"/>
        </pc:sldMkLst>
      </pc:sldChg>
      <pc:sldChg chg="add del">
        <pc:chgData name="Chris Lima" userId="b5ea056ce2397b48" providerId="LiveId" clId="{1D5A4B88-4CC2-4E76-83B1-3DC8278A0AFA}" dt="2022-08-18T21:26:54.240" v="110" actId="47"/>
        <pc:sldMkLst>
          <pc:docMk/>
          <pc:sldMk cId="4217744969" sldId="455"/>
        </pc:sldMkLst>
      </pc:sldChg>
      <pc:sldChg chg="add del">
        <pc:chgData name="Chris Lima" userId="b5ea056ce2397b48" providerId="LiveId" clId="{1D5A4B88-4CC2-4E76-83B1-3DC8278A0AFA}" dt="2022-08-18T21:26:54.240" v="110" actId="47"/>
        <pc:sldMkLst>
          <pc:docMk/>
          <pc:sldMk cId="3408936919" sldId="456"/>
        </pc:sldMkLst>
      </pc:sldChg>
      <pc:sldChg chg="addSp delSp modSp mod ord">
        <pc:chgData name="Chris Lima" userId="b5ea056ce2397b48" providerId="LiveId" clId="{1D5A4B88-4CC2-4E76-83B1-3DC8278A0AFA}" dt="2022-08-18T21:31:24.879" v="124"/>
        <pc:sldMkLst>
          <pc:docMk/>
          <pc:sldMk cId="965122625" sldId="457"/>
        </pc:sldMkLst>
        <pc:spChg chg="mod">
          <ac:chgData name="Chris Lima" userId="b5ea056ce2397b48" providerId="LiveId" clId="{1D5A4B88-4CC2-4E76-83B1-3DC8278A0AFA}" dt="2022-08-18T21:30:30.735" v="120" actId="20577"/>
          <ac:spMkLst>
            <pc:docMk/>
            <pc:sldMk cId="965122625" sldId="457"/>
            <ac:spMk id="10" creationId="{2B510928-F819-46EF-A30F-0AD644B0D07F}"/>
          </ac:spMkLst>
        </pc:spChg>
        <pc:picChg chg="add mod">
          <ac:chgData name="Chris Lima" userId="b5ea056ce2397b48" providerId="LiveId" clId="{1D5A4B88-4CC2-4E76-83B1-3DC8278A0AFA}" dt="2022-08-18T21:30:24.510" v="118" actId="1076"/>
          <ac:picMkLst>
            <pc:docMk/>
            <pc:sldMk cId="965122625" sldId="457"/>
            <ac:picMk id="4" creationId="{4A1BECF0-C7FA-E7CE-B848-9914FEB92367}"/>
          </ac:picMkLst>
        </pc:picChg>
        <pc:picChg chg="del mod">
          <ac:chgData name="Chris Lima" userId="b5ea056ce2397b48" providerId="LiveId" clId="{1D5A4B88-4CC2-4E76-83B1-3DC8278A0AFA}" dt="2022-08-18T21:30:20.571" v="116" actId="478"/>
          <ac:picMkLst>
            <pc:docMk/>
            <pc:sldMk cId="965122625" sldId="457"/>
            <ac:picMk id="11" creationId="{EF9ACCE3-D9EE-4D35-8221-C3FF3BC046DB}"/>
          </ac:picMkLst>
        </pc:picChg>
        <pc:picChg chg="add del">
          <ac:chgData name="Chris Lima" userId="b5ea056ce2397b48" providerId="LiveId" clId="{1D5A4B88-4CC2-4E76-83B1-3DC8278A0AFA}" dt="2022-08-18T21:27:55.799" v="115" actId="478"/>
          <ac:picMkLst>
            <pc:docMk/>
            <pc:sldMk cId="965122625" sldId="457"/>
            <ac:picMk id="6150" creationId="{5533B9F1-A9AC-49B3-81D2-1C997E0C8870}"/>
          </ac:picMkLst>
        </pc:picChg>
      </pc:sldChg>
      <pc:sldChg chg="add del">
        <pc:chgData name="Chris Lima" userId="b5ea056ce2397b48" providerId="LiveId" clId="{1D5A4B88-4CC2-4E76-83B1-3DC8278A0AFA}" dt="2022-08-18T21:26:54.240" v="110" actId="47"/>
        <pc:sldMkLst>
          <pc:docMk/>
          <pc:sldMk cId="764951155" sldId="464"/>
        </pc:sldMkLst>
      </pc:sldChg>
      <pc:sldChg chg="add del">
        <pc:chgData name="Chris Lima" userId="b5ea056ce2397b48" providerId="LiveId" clId="{1D5A4B88-4CC2-4E76-83B1-3DC8278A0AFA}" dt="2022-08-18T21:26:54.240" v="110" actId="47"/>
        <pc:sldMkLst>
          <pc:docMk/>
          <pc:sldMk cId="4112471063" sldId="465"/>
        </pc:sldMkLst>
      </pc:sldChg>
      <pc:sldChg chg="add del">
        <pc:chgData name="Chris Lima" userId="b5ea056ce2397b48" providerId="LiveId" clId="{1D5A4B88-4CC2-4E76-83B1-3DC8278A0AFA}" dt="2022-08-18T21:26:54.240" v="110" actId="47"/>
        <pc:sldMkLst>
          <pc:docMk/>
          <pc:sldMk cId="1976436931" sldId="466"/>
        </pc:sldMkLst>
      </pc:sldChg>
      <pc:sldChg chg="add del">
        <pc:chgData name="Chris Lima" userId="b5ea056ce2397b48" providerId="LiveId" clId="{1D5A4B88-4CC2-4E76-83B1-3DC8278A0AFA}" dt="2022-08-18T21:26:54.240" v="110" actId="47"/>
        <pc:sldMkLst>
          <pc:docMk/>
          <pc:sldMk cId="1580308179" sldId="467"/>
        </pc:sldMkLst>
      </pc:sldChg>
      <pc:sldChg chg="add del">
        <pc:chgData name="Chris Lima" userId="b5ea056ce2397b48" providerId="LiveId" clId="{1D5A4B88-4CC2-4E76-83B1-3DC8278A0AFA}" dt="2022-08-18T21:26:54.240" v="110" actId="47"/>
        <pc:sldMkLst>
          <pc:docMk/>
          <pc:sldMk cId="40903503" sldId="468"/>
        </pc:sldMkLst>
      </pc:sldChg>
      <pc:sldChg chg="add del">
        <pc:chgData name="Chris Lima" userId="b5ea056ce2397b48" providerId="LiveId" clId="{1D5A4B88-4CC2-4E76-83B1-3DC8278A0AFA}" dt="2022-08-18T21:26:50.769" v="101" actId="2890"/>
        <pc:sldMkLst>
          <pc:docMk/>
          <pc:sldMk cId="2405983242" sldId="470"/>
        </pc:sldMkLst>
      </pc:sldChg>
      <pc:sldChg chg="delSp modSp add mod">
        <pc:chgData name="Chris Lima" userId="b5ea056ce2397b48" providerId="LiveId" clId="{1D5A4B88-4CC2-4E76-83B1-3DC8278A0AFA}" dt="2022-08-18T21:35:21.288" v="157" actId="1076"/>
        <pc:sldMkLst>
          <pc:docMk/>
          <pc:sldMk cId="3187458373" sldId="470"/>
        </pc:sldMkLst>
        <pc:spChg chg="mod">
          <ac:chgData name="Chris Lima" userId="b5ea056ce2397b48" providerId="LiveId" clId="{1D5A4B88-4CC2-4E76-83B1-3DC8278A0AFA}" dt="2022-08-18T21:35:21.288" v="157" actId="1076"/>
          <ac:spMkLst>
            <pc:docMk/>
            <pc:sldMk cId="3187458373" sldId="470"/>
            <ac:spMk id="2" creationId="{00000000-0000-0000-0000-000000000000}"/>
          </ac:spMkLst>
        </pc:spChg>
        <pc:picChg chg="del">
          <ac:chgData name="Chris Lima" userId="b5ea056ce2397b48" providerId="LiveId" clId="{1D5A4B88-4CC2-4E76-83B1-3DC8278A0AFA}" dt="2022-08-18T21:34:54.187" v="152" actId="478"/>
          <ac:picMkLst>
            <pc:docMk/>
            <pc:sldMk cId="3187458373" sldId="470"/>
            <ac:picMk id="11" creationId="{BA982916-0B9E-4759-A5DE-7671C147EE0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07564D-71EF-4559-8E77-45A390238EEB}" type="datetimeFigureOut">
              <a:rPr lang="pt-BR" smtClean="0"/>
              <a:t>18/08/2022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9ACD5-4C9B-4837-B662-BBA81CE801D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4725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ssociation_(object-oriented_programming)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1053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3195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07879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82148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67704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749301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23025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14565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5501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40147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41310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17026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069178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037260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76329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79940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26100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15787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37174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23907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17037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2256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00526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67646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83199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83772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82202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713117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9750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71438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017411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677394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1167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5077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84060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745702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86430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72570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64840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999232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067438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50648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14922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39415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16147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09390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579788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solidFill>
                  <a:srgbClr val="232629"/>
                </a:solidFill>
                <a:effectLst/>
                <a:latin typeface="inherit"/>
              </a:rPr>
              <a:t>A </a:t>
            </a:r>
            <a:r>
              <a:rPr lang="pt-BR" b="1" i="0" u="sng" dirty="0">
                <a:solidFill>
                  <a:srgbClr val="232629"/>
                </a:solidFill>
                <a:effectLst/>
                <a:latin typeface="inherit"/>
                <a:hlinkClick r:id="rId3"/>
              </a:rPr>
              <a:t>associação</a:t>
            </a:r>
            <a:r>
              <a:rPr lang="pt-BR" b="0" i="0" dirty="0">
                <a:solidFill>
                  <a:srgbClr val="232629"/>
                </a:solidFill>
                <a:effectLst/>
                <a:latin typeface="inherit"/>
              </a:rPr>
              <a:t> entre dois objetos ocorre quando eles são completamente independentes entre si mas eventualmente estão relacionados. Ela pode ser considerada uma relação de muitos para muitos. Não há propriedade (</a:t>
            </a:r>
            <a:r>
              <a:rPr lang="pt-BR" b="0" i="1" dirty="0" err="1">
                <a:solidFill>
                  <a:srgbClr val="232629"/>
                </a:solidFill>
                <a:effectLst/>
                <a:latin typeface="inherit"/>
              </a:rPr>
              <a:t>ownership</a:t>
            </a:r>
            <a:r>
              <a:rPr lang="pt-BR" b="0" i="0" dirty="0">
                <a:solidFill>
                  <a:srgbClr val="232629"/>
                </a:solidFill>
                <a:effectLst/>
                <a:latin typeface="inherit"/>
              </a:rPr>
              <a:t>) nem dependência entre eles. A relação é eventual.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931690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924541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04010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1363307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362054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305905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4230727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13387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91377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191065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4512849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561957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982466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509733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Classe é</a:t>
            </a:r>
            <a:r>
              <a:rPr lang="pt-B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um conjunto de </a:t>
            </a:r>
            <a:r>
              <a:rPr lang="pt-BR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objetos</a:t>
            </a:r>
            <a:r>
              <a:rPr lang="pt-B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distintos, porém com as mesmas características e comportamentos. A </a:t>
            </a:r>
            <a:r>
              <a:rPr lang="pt-BR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classe é</a:t>
            </a:r>
            <a:r>
              <a:rPr lang="pt-B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uma abstração de entidades existentes no mundo real. Exemplos de </a:t>
            </a:r>
            <a:r>
              <a:rPr lang="pt-BR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classe</a:t>
            </a:r>
            <a:r>
              <a:rPr lang="pt-B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: pessoa.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466984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5871792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06506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100215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15601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857376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579788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6220223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727586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6220223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571415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086176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3526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24874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3542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AC6EC-3E0B-49CC-8E6F-C407BD6A6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83707CB-8D0F-4517-9B03-5052D67408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06C10C-EFA6-472A-BF31-B00F490CA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8CD6C-803C-CF42-B20C-4EFF705DB951}" type="datetime1">
              <a:rPr lang="en-US" smtClean="0"/>
              <a:t>8/18/2022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91BC29-D57D-489D-B077-D20601996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C125 – PROGRAMAÇÃO ORIENTADA A OBJETOS COM JAVA – INSTITUTO NACIONAL DE TELECOMUNICAÇÕES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82D9E7-7DB4-492E-A0A5-BEEF76E17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23736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8D0508-D476-4D28-ADF2-0285B5B95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148B862-62B4-4FD3-B8AC-0459B37EB3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A6FBD0-B01A-41EA-BDAF-C19BCF721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4CF66-EE19-CE4D-BF96-E418ADF203A5}" type="datetime1">
              <a:rPr lang="en-US" smtClean="0"/>
              <a:t>8/18/2022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5F68FF-98B1-4A9E-8602-42FE16265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C125 – PROGRAMAÇÃO ORIENTADA A OBJETOS COM JAVA – INSTITUTO NACIONAL DE TELECOMUNICAÇÕES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D5B9AC-60B7-4646-8C90-8BC9D5DE2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005749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5B2805F-B438-46C2-95AA-12683F3964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F2841D-36FD-45DA-83B8-F7474A93E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E8756B-634A-486D-907A-34F86549B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45DDD-2641-074E-B0D8-12CAA9BC7C4D}" type="datetime1">
              <a:rPr lang="en-US" smtClean="0"/>
              <a:t>8/18/2022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D16A58-E9E0-41D4-B65F-F8D9EF7FA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C125 – PROGRAMAÇÃO ORIENTADA A OBJETOS COM JAVA – INSTITUTO NACIONAL DE TELECOMUNICAÇÕES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C665D7-8221-4581-B6F2-2F257B6F9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854293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057E4-03E9-420D-8D22-08198826F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484A6D-03AD-4275-9BFE-4214CED20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D48349E-67B5-4E1B-A980-0AF7E08D6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00435-27C9-0B45-972B-F397441EC988}" type="datetime1">
              <a:rPr lang="en-US" smtClean="0"/>
              <a:t>8/18/2022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9F9ACB-471C-4045-B56E-4C26411E0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C125 – PROGRAMAÇÃO ORIENTADA A OBJETOS COM JAVA – INSTITUTO NACIONAL DE TELECOMUNICAÇÕES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8350F6-480E-4F4F-BCBD-7AB0053CC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098726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2DC47D-F5B3-4274-8903-2F6246431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20F326-E07B-4B9D-AC42-9FC745A62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0E9F873-BD5A-4787-9240-37331BF94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BD33-4F1D-1D4E-9268-5444B6C0CE81}" type="datetime1">
              <a:rPr lang="en-US" smtClean="0"/>
              <a:t>8/18/2022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A4CAA8-437D-4008-9BDC-4E9DDFB34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C125 – PROGRAMAÇÃO ORIENTADA A OBJETOS COM JAVA – INSTITUTO NACIONAL DE TELECOMUNICAÇÕES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7EBF52-F822-442D-BAE5-110A7C816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590728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5DBB55-03E3-4307-A111-44BF914A8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FAC531-817F-47CB-98B0-E1D99740C7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50636E0-3693-4978-AFDD-355143CEE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8789EFD-E94C-49ED-9AC8-8DEEB8297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EF511-F474-1141-8EA5-F53DBC0439F0}" type="datetime1">
              <a:rPr lang="en-US" smtClean="0"/>
              <a:t>8/18/2022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DD5AA33-1E35-41ED-910D-EC3EB11B8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C125 – PROGRAMAÇÃO ORIENTADA A OBJETOS COM JAVA – INSTITUTO NACIONAL DE TELECOMUNICAÇÕES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F9EC7D8-8A17-4EA6-AE75-DE79836FA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460857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3012FA-A7AB-44E9-ABCA-A20B5A4D6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3849AB-6B36-4899-B06F-CC6B6C531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BAD11FC-1F64-4283-B3B2-C6E913533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03514A6-AC6A-4F3F-A6C0-FA5E9C0938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7A77B76-E037-4CB5-8EAA-8094FC5DB8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DCFB481-4B0C-423D-94C1-0712DF7CA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75A4C-ED52-8D4C-8307-4B773C87A5FD}" type="datetime1">
              <a:rPr lang="en-US" smtClean="0"/>
              <a:t>8/18/2022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A16D546-B99C-4841-B814-D7B1CF910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C125 – PROGRAMAÇÃO ORIENTADA A OBJETOS COM JAVA – INSTITUTO NACIONAL DE TELECOMUNICAÇÕES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1694F92-5E85-48AC-8903-A4CB0DDEC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267812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F2AD39-AC45-4671-A01A-D04EF3ED3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FD59760-6246-4C3F-B949-FCE911DEF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E7C65-7573-0944-AE9E-61F2AB3768B7}" type="datetime1">
              <a:rPr lang="en-US" smtClean="0"/>
              <a:t>8/18/2022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754B97B-A5E0-44F0-A694-00CB23835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C125 – PROGRAMAÇÃO ORIENTADA A OBJETOS COM JAVA – INSTITUTO NACIONAL DE TELECOMUNICAÇÕES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79AACF-94AC-42A8-8B97-3E46C475A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794689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3C95F24-317B-4196-B4EF-A08F3C1C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C8F83-6F85-D748-A902-13A9309619CE}" type="datetime1">
              <a:rPr lang="en-US" smtClean="0"/>
              <a:t>8/18/2022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99E1463-6BA2-4DEB-B083-045FB8E18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C125 – PROGRAMAÇÃO ORIENTADA A OBJETOS COM JAVA – INSTITUTO NACIONAL DE TELECOMUNICAÇÕES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6593953-2861-469A-A36E-2EA59C970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570671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25F41-0679-48E2-942C-9CB10648B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B4A475-5386-48FD-BEA5-CF45CE086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EFCA574-EDB9-4A98-B6A3-BCAC2A111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B21EAE2-49F5-4847-B1EE-5FEADC899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EF606-B85D-7644-BEE6-5B8887472008}" type="datetime1">
              <a:rPr lang="en-US" smtClean="0"/>
              <a:t>8/18/2022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834E0EF-A7A1-4F88-8AB9-0262C9C4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C125 – PROGRAMAÇÃO ORIENTADA A OBJETOS COM JAVA – INSTITUTO NACIONAL DE TELECOMUNICAÇÕES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D4DA6C5-3007-4A1F-B232-C43C63811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732060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4A823-4880-49DF-8F23-32448D287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391E0B1-E543-4A68-91EE-005DC26920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D0796C2-CFB7-4025-9A59-E5BB71615F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0394E4E-7487-4040-BF63-5B9E857DA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C1401-3810-C747-ADC1-6A36B754A094}" type="datetime1">
              <a:rPr lang="en-US" smtClean="0"/>
              <a:t>8/18/2022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B0459D-2D97-4D1D-BDE5-302441E95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C125 – PROGRAMAÇÃO ORIENTADA A OBJETOS COM JAVA – INSTITUTO NACIONAL DE TELECOMUNICAÇÕES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9EAB9D3-1A83-4470-BDB1-87BF35988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595386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ACFEED3-7BDB-40C4-926B-C603A31F8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00FCA7-4D28-41B7-8909-AF4EE8A8E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C34CE0-0603-443E-B44E-E623FA649F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88704-96A2-6C46-B72D-E95D8CAD810B}" type="datetime1">
              <a:rPr lang="en-US" smtClean="0"/>
              <a:t>8/18/2022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8113045-2587-4014-9BB4-450F6FAEB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C125 – PROGRAMAÇÃO ORIENTADA A OBJETOS COM JAVA – INSTITUTO NACIONAL DE TELECOMUNICAÇÕES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3BAAA76-1F41-4FDA-A0C8-152280B247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0850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gif"/><Relationship Id="rId5" Type="http://schemas.openxmlformats.org/officeDocument/2006/relationships/image" Target="../media/image30.png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2.png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tiff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tif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tiff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tiff"/><Relationship Id="rId5" Type="http://schemas.openxmlformats.org/officeDocument/2006/relationships/hyperlink" Target="https://github.com/chrislima-inatel/C206_C125" TargetMode="External"/><Relationship Id="rId4" Type="http://schemas.microsoft.com/office/2007/relationships/hdphoto" Target="../media/hdphoto1.wdp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logo inat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531" y="957318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431940" y="2520577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r>
              <a:rPr lang="pt-BR" sz="4000" dirty="0"/>
              <a:t>C206/C125– Programação Orientada a Objetos com Java</a:t>
            </a:r>
            <a:br>
              <a:rPr lang="pt-BR" sz="4000" dirty="0"/>
            </a:br>
            <a:br>
              <a:rPr lang="pt-BR" sz="4000" dirty="0"/>
            </a:br>
            <a:r>
              <a:rPr lang="pt-BR" dirty="0"/>
              <a:t> </a:t>
            </a:r>
            <a:r>
              <a:rPr lang="pt-BR" b="1" dirty="0"/>
              <a:t>INTRODUÇÃO A ORIENTAÇÃO A OBJETOS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468813"/>
            <a:ext cx="9144000" cy="1722438"/>
          </a:xfrm>
        </p:spPr>
        <p:txBody>
          <a:bodyPr>
            <a:normAutofit/>
          </a:bodyPr>
          <a:lstStyle/>
          <a:p>
            <a:endParaRPr lang="pt-BR" u="sng" dirty="0"/>
          </a:p>
          <a:p>
            <a:r>
              <a:rPr lang="pt-BR" dirty="0"/>
              <a:t>Prof. Christopher Lima</a:t>
            </a:r>
          </a:p>
          <a:p>
            <a:r>
              <a:rPr lang="pt-BR" dirty="0"/>
              <a:t>christopher@inatel.br</a:t>
            </a:r>
          </a:p>
        </p:txBody>
      </p:sp>
      <p:sp>
        <p:nvSpPr>
          <p:cNvPr id="7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83A484EB-E316-4788-9A29-1E9E278E4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024" y="1877589"/>
            <a:ext cx="1225891" cy="1551411"/>
          </a:xfrm>
          <a:prstGeom prst="rect">
            <a:avLst/>
          </a:prstGeom>
        </p:spPr>
      </p:pic>
      <p:pic>
        <p:nvPicPr>
          <p:cNvPr id="5" name="Imagem 4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09D4156E-DED7-4A92-A7EB-63CE7DCC3B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940" y="149288"/>
            <a:ext cx="1616060" cy="161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27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74703B7-CB59-438D-9501-10A8E63AA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10</a:t>
            </a:fld>
            <a:endParaRPr lang="pt-BR"/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B0D61980-B14D-4137-9321-1ADB49811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892" y="0"/>
            <a:ext cx="3001108" cy="16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C43C5366-60B6-4CCC-878C-789E4DEC1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192"/>
            <a:ext cx="10515600" cy="902737"/>
          </a:xfrm>
        </p:spPr>
        <p:txBody>
          <a:bodyPr>
            <a:normAutofit/>
          </a:bodyPr>
          <a:lstStyle/>
          <a:p>
            <a:pPr>
              <a:buBlip>
                <a:blip r:embed="rId4"/>
              </a:buBlip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4400" dirty="0">
                <a:latin typeface="Segoe UI" panose="020B0502040204020203" pitchFamily="34" charset="0"/>
                <a:cs typeface="Segoe UI" panose="020B0502040204020203" pitchFamily="34" charset="0"/>
              </a:rPr>
              <a:t>Sequencia</a:t>
            </a:r>
            <a:endParaRPr lang="pt-BR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C96F7E2-9771-448C-96E3-3FAE4E0FB735}"/>
              </a:ext>
            </a:extLst>
          </p:cNvPr>
          <p:cNvSpPr/>
          <p:nvPr/>
        </p:nvSpPr>
        <p:spPr>
          <a:xfrm>
            <a:off x="3175190" y="1083577"/>
            <a:ext cx="5841620" cy="4975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 x;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 y;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 z;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x = x * 10;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y = x + z;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trocar(</a:t>
            </a:r>
            <a:r>
              <a:rPr lang="en-US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x,y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);</a:t>
            </a:r>
            <a:endParaRPr lang="pt-BR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917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74703B7-CB59-438D-9501-10A8E63AA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11</a:t>
            </a:fld>
            <a:endParaRPr lang="pt-BR"/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B0D61980-B14D-4137-9321-1ADB49811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892" y="0"/>
            <a:ext cx="3001108" cy="16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C43C5366-60B6-4CCC-878C-789E4DEC1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192"/>
            <a:ext cx="10515600" cy="902737"/>
          </a:xfrm>
        </p:spPr>
        <p:txBody>
          <a:bodyPr>
            <a:normAutofit/>
          </a:bodyPr>
          <a:lstStyle/>
          <a:p>
            <a:pPr>
              <a:buBlip>
                <a:blip r:embed="rId4"/>
              </a:buBlip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4400" dirty="0">
                <a:latin typeface="Segoe UI" panose="020B0502040204020203" pitchFamily="34" charset="0"/>
                <a:cs typeface="Segoe UI" panose="020B0502040204020203" pitchFamily="34" charset="0"/>
              </a:rPr>
              <a:t>Seleção</a:t>
            </a:r>
            <a:endParaRPr lang="pt-BR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C96F7E2-9771-448C-96E3-3FAE4E0FB735}"/>
              </a:ext>
            </a:extLst>
          </p:cNvPr>
          <p:cNvSpPr/>
          <p:nvPr/>
        </p:nvSpPr>
        <p:spPr>
          <a:xfrm>
            <a:off x="2897604" y="1524449"/>
            <a:ext cx="7405724" cy="41440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(x &gt; 10){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printf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sz="3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“x </a:t>
            </a:r>
            <a:r>
              <a:rPr lang="en-US" sz="3600" dirty="0" err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maior</a:t>
            </a:r>
            <a:r>
              <a:rPr lang="en-US" sz="3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que 10”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}</a:t>
            </a:r>
            <a:r>
              <a:rPr lang="en-US" sz="36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else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printf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sz="3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“x </a:t>
            </a:r>
            <a:r>
              <a:rPr lang="en-US" sz="3600" dirty="0" err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não</a:t>
            </a:r>
            <a:r>
              <a:rPr lang="en-US" sz="3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é </a:t>
            </a:r>
            <a:r>
              <a:rPr lang="en-US" sz="3600" dirty="0" err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maior</a:t>
            </a:r>
            <a:r>
              <a:rPr lang="en-US" sz="3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que 10”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}</a:t>
            </a:r>
            <a:endParaRPr lang="pt-BR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915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74703B7-CB59-438D-9501-10A8E63AA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12</a:t>
            </a:fld>
            <a:endParaRPr lang="pt-BR"/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B0D61980-B14D-4137-9321-1ADB49811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892" y="0"/>
            <a:ext cx="3001108" cy="16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C43C5366-60B6-4CCC-878C-789E4DEC1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192"/>
            <a:ext cx="10515600" cy="902737"/>
          </a:xfrm>
        </p:spPr>
        <p:txBody>
          <a:bodyPr>
            <a:normAutofit/>
          </a:bodyPr>
          <a:lstStyle/>
          <a:p>
            <a:pPr>
              <a:buBlip>
                <a:blip r:embed="rId4"/>
              </a:buBlip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4400" dirty="0">
                <a:latin typeface="Segoe UI" panose="020B0502040204020203" pitchFamily="34" charset="0"/>
                <a:cs typeface="Segoe UI" panose="020B0502040204020203" pitchFamily="34" charset="0"/>
              </a:rPr>
              <a:t>Iteração</a:t>
            </a:r>
            <a:endParaRPr lang="pt-BR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C96F7E2-9771-448C-96E3-3FAE4E0FB735}"/>
              </a:ext>
            </a:extLst>
          </p:cNvPr>
          <p:cNvSpPr/>
          <p:nvPr/>
        </p:nvSpPr>
        <p:spPr>
          <a:xfrm>
            <a:off x="1966874" y="1620308"/>
            <a:ext cx="9136553" cy="2482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sz="36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 = 0; </a:t>
            </a:r>
            <a:r>
              <a:rPr lang="en-US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 &lt; 10; </a:t>
            </a:r>
            <a:r>
              <a:rPr lang="en-US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++){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printf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sz="3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en-US" sz="3600" dirty="0" err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Imprimindo</a:t>
            </a:r>
            <a:r>
              <a:rPr lang="en-US" sz="3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 </a:t>
            </a:r>
            <a:r>
              <a:rPr lang="en-US" sz="3600" dirty="0" err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número</a:t>
            </a:r>
            <a:r>
              <a:rPr lang="en-US" sz="3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%d”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}</a:t>
            </a:r>
            <a:endParaRPr lang="pt-BR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25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74703B7-CB59-438D-9501-10A8E63AA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13</a:t>
            </a:fld>
            <a:endParaRPr lang="pt-BR"/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B0D61980-B14D-4137-9321-1ADB49811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892" y="0"/>
            <a:ext cx="3001108" cy="16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C43C5366-60B6-4CCC-878C-789E4DEC1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192"/>
            <a:ext cx="10515600" cy="902737"/>
          </a:xfrm>
        </p:spPr>
        <p:txBody>
          <a:bodyPr>
            <a:normAutofit/>
          </a:bodyPr>
          <a:lstStyle/>
          <a:p>
            <a:pPr>
              <a:buBlip>
                <a:blip r:embed="rId4"/>
              </a:buBlip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4400" dirty="0">
                <a:latin typeface="Segoe UI" panose="020B0502040204020203" pitchFamily="34" charset="0"/>
                <a:cs typeface="Segoe UI" panose="020B0502040204020203" pitchFamily="34" charset="0"/>
              </a:rPr>
              <a:t>E os dados?</a:t>
            </a:r>
            <a:endParaRPr lang="pt-BR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594E2A26-33B9-49AB-ACD9-DE4978B80A3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4"/>
              </a:buBlip>
            </a:pP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 Baseado em </a:t>
            </a:r>
            <a:r>
              <a:rPr lang="pt-BR" sz="4000" dirty="0">
                <a:solidFill>
                  <a:srgbClr val="045AB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variáveis globais</a:t>
            </a:r>
          </a:p>
          <a:p>
            <a:pPr>
              <a:buFont typeface="Arial" panose="020B0604020202020204" pitchFamily="34" charset="0"/>
              <a:buBlip>
                <a:blip r:embed="rId4"/>
              </a:buBlip>
            </a:pP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 Podem ser </a:t>
            </a:r>
            <a:r>
              <a:rPr lang="pt-BR" sz="4000" dirty="0">
                <a:solidFill>
                  <a:srgbClr val="045AB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acessados de qualquer parte do código sem a necessidade de permissão</a:t>
            </a:r>
          </a:p>
          <a:p>
            <a:pPr marL="0" indent="0">
              <a:buNone/>
            </a:pPr>
            <a:endParaRPr lang="pt-BR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22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74703B7-CB59-438D-9501-10A8E63AA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14</a:t>
            </a:fld>
            <a:endParaRPr lang="pt-BR"/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B0D61980-B14D-4137-9321-1ADB49811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892" y="0"/>
            <a:ext cx="3001108" cy="16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C43C5366-60B6-4CCC-878C-789E4DEC1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192"/>
            <a:ext cx="10515600" cy="902737"/>
          </a:xfrm>
        </p:spPr>
        <p:txBody>
          <a:bodyPr>
            <a:normAutofit/>
          </a:bodyPr>
          <a:lstStyle/>
          <a:p>
            <a:pPr>
              <a:buBlip>
                <a:blip r:embed="rId4"/>
              </a:buBlip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4400" dirty="0">
                <a:latin typeface="Segoe UI" panose="020B0502040204020203" pitchFamily="34" charset="0"/>
                <a:cs typeface="Segoe UI" panose="020B0502040204020203" pitchFamily="34" charset="0"/>
              </a:rPr>
              <a:t>E os dados?</a:t>
            </a:r>
            <a:endParaRPr lang="pt-BR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CED85FD-9FCD-4832-9288-B771095CF967}"/>
              </a:ext>
            </a:extLst>
          </p:cNvPr>
          <p:cNvSpPr/>
          <p:nvPr/>
        </p:nvSpPr>
        <p:spPr>
          <a:xfrm>
            <a:off x="762066" y="1954924"/>
            <a:ext cx="3941380" cy="39571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4800"/>
              <a:t>Dados Globais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AAAE518-446D-4978-A5A9-266E66E8CE93}"/>
              </a:ext>
            </a:extLst>
          </p:cNvPr>
          <p:cNvSpPr/>
          <p:nvPr/>
        </p:nvSpPr>
        <p:spPr>
          <a:xfrm>
            <a:off x="6639910" y="1954924"/>
            <a:ext cx="3941380" cy="10264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4800" dirty="0"/>
              <a:t>Funções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BAFB555-8067-4C81-8F28-6920C537ABA4}"/>
              </a:ext>
            </a:extLst>
          </p:cNvPr>
          <p:cNvSpPr/>
          <p:nvPr/>
        </p:nvSpPr>
        <p:spPr>
          <a:xfrm>
            <a:off x="6639910" y="3358907"/>
            <a:ext cx="3941380" cy="10264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4800" dirty="0"/>
              <a:t>Funções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2D0E481-1D82-426F-A8DD-3D19B20C4E51}"/>
              </a:ext>
            </a:extLst>
          </p:cNvPr>
          <p:cNvSpPr/>
          <p:nvPr/>
        </p:nvSpPr>
        <p:spPr>
          <a:xfrm>
            <a:off x="6639910" y="4893004"/>
            <a:ext cx="3941380" cy="10264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4800" dirty="0"/>
              <a:t>Funções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A2959868-027F-440D-AEB4-2BDF860DC8DD}"/>
              </a:ext>
            </a:extLst>
          </p:cNvPr>
          <p:cNvCxnSpPr>
            <a:cxnSpLocks/>
            <a:stCxn id="10" idx="1"/>
            <a:endCxn id="2" idx="3"/>
          </p:cNvCxnSpPr>
          <p:nvPr/>
        </p:nvCxnSpPr>
        <p:spPr>
          <a:xfrm flipH="1">
            <a:off x="4703446" y="2468156"/>
            <a:ext cx="1936464" cy="14653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B332D8E5-D369-437F-97E7-AC40D49829FD}"/>
              </a:ext>
            </a:extLst>
          </p:cNvPr>
          <p:cNvCxnSpPr>
            <a:cxnSpLocks/>
            <a:stCxn id="13" idx="1"/>
            <a:endCxn id="2" idx="3"/>
          </p:cNvCxnSpPr>
          <p:nvPr/>
        </p:nvCxnSpPr>
        <p:spPr>
          <a:xfrm flipH="1">
            <a:off x="4703446" y="3872139"/>
            <a:ext cx="1936464" cy="6135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FAF410B2-6262-410F-AFBB-0A9B0752A9DD}"/>
              </a:ext>
            </a:extLst>
          </p:cNvPr>
          <p:cNvCxnSpPr>
            <a:cxnSpLocks/>
            <a:stCxn id="14" idx="1"/>
            <a:endCxn id="2" idx="3"/>
          </p:cNvCxnSpPr>
          <p:nvPr/>
        </p:nvCxnSpPr>
        <p:spPr>
          <a:xfrm flipH="1" flipV="1">
            <a:off x="4703446" y="3933497"/>
            <a:ext cx="1936464" cy="14727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604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74703B7-CB59-438D-9501-10A8E63AA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15</a:t>
            </a:fld>
            <a:endParaRPr lang="pt-BR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105A679D-F787-4458-8835-4204AB065AC2}"/>
              </a:ext>
            </a:extLst>
          </p:cNvPr>
          <p:cNvCxnSpPr/>
          <p:nvPr/>
        </p:nvCxnSpPr>
        <p:spPr>
          <a:xfrm>
            <a:off x="4267200" y="1137138"/>
            <a:ext cx="2543908" cy="143021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1">
            <a:extLst>
              <a:ext uri="{FF2B5EF4-FFF2-40B4-BE49-F238E27FC236}">
                <a16:creationId xmlns:a16="http://schemas.microsoft.com/office/drawing/2014/main" id="{784C860B-3899-471C-A6E6-93F26F40F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3328" y="68225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Orientado a Objetos</a:t>
            </a:r>
          </a:p>
        </p:txBody>
      </p:sp>
      <p:pic>
        <p:nvPicPr>
          <p:cNvPr id="1026" name="Picture 2" descr="O que é Programação Orientada a Objetos? Por que a utilizar? – Blog –  Esolute Brasil">
            <a:extLst>
              <a:ext uri="{FF2B5EF4-FFF2-40B4-BE49-F238E27FC236}">
                <a16:creationId xmlns:a16="http://schemas.microsoft.com/office/drawing/2014/main" id="{EC2DC718-125B-4C2A-5007-FC334ED28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233" y="3022241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GORA ENTENDI O MODO IMPERATIVO QUERO VER ALGUEM FUGIR DAS MINHAS ORDENS  AGORA ! - Gerador de Memes Online">
            <a:extLst>
              <a:ext uri="{FF2B5EF4-FFF2-40B4-BE49-F238E27FC236}">
                <a16:creationId xmlns:a16="http://schemas.microsoft.com/office/drawing/2014/main" id="{BC5DDE9B-EB7B-B1C4-88C4-104EA35B9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58" y="129417"/>
            <a:ext cx="3270553" cy="245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00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74703B7-CB59-438D-9501-10A8E63AA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16</a:t>
            </a:fld>
            <a:endParaRPr lang="pt-BR"/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C43C5366-60B6-4CCC-878C-789E4DEC1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sz="4400" dirty="0">
                <a:latin typeface="Segoe UI" panose="020B0502040204020203" pitchFamily="34" charset="0"/>
                <a:cs typeface="Segoe UI" panose="020B0502040204020203" pitchFamily="34" charset="0"/>
              </a:rPr>
              <a:t>Visto como uma </a:t>
            </a:r>
            <a:r>
              <a:rPr lang="pt-BR" sz="4400" dirty="0">
                <a:solidFill>
                  <a:srgbClr val="045AB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evolução</a:t>
            </a:r>
            <a:r>
              <a:rPr lang="pt-BR" sz="4400" dirty="0">
                <a:latin typeface="Segoe UI" panose="020B0502040204020203" pitchFamily="34" charset="0"/>
                <a:cs typeface="Segoe UI" panose="020B0502040204020203" pitchFamily="34" charset="0"/>
              </a:rPr>
              <a:t> do paradigma estruturado;</a:t>
            </a:r>
          </a:p>
          <a:p>
            <a:pPr>
              <a:buBlip>
                <a:blip r:embed="rId3"/>
              </a:buBlip>
            </a:pPr>
            <a:r>
              <a:rPr lang="pt-BR" sz="4400" dirty="0">
                <a:latin typeface="Segoe UI" panose="020B0502040204020203" pitchFamily="34" charset="0"/>
                <a:cs typeface="Segoe UI" panose="020B0502040204020203" pitchFamily="34" charset="0"/>
              </a:rPr>
              <a:t>Apresenta </a:t>
            </a:r>
            <a:r>
              <a:rPr lang="pt-BR" sz="4400" dirty="0">
                <a:solidFill>
                  <a:srgbClr val="045AB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melhor organização dos dados</a:t>
            </a:r>
          </a:p>
          <a:p>
            <a:pPr>
              <a:buBlip>
                <a:blip r:embed="rId3"/>
              </a:buBlip>
            </a:pPr>
            <a:r>
              <a:rPr lang="pt-BR" sz="4400" dirty="0">
                <a:latin typeface="Segoe UI" panose="020B0502040204020203" pitchFamily="34" charset="0"/>
                <a:cs typeface="Segoe UI" panose="020B0502040204020203" pitchFamily="34" charset="0"/>
              </a:rPr>
              <a:t>Exemplo: Java, C#, C++</a:t>
            </a:r>
          </a:p>
          <a:p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38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17</a:t>
            </a:fld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DA6B7A0-F5F3-4509-9C82-444598AC67C9}"/>
              </a:ext>
            </a:extLst>
          </p:cNvPr>
          <p:cNvSpPr/>
          <p:nvPr/>
        </p:nvSpPr>
        <p:spPr>
          <a:xfrm>
            <a:off x="599903" y="283779"/>
            <a:ext cx="3941380" cy="1551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4800" dirty="0"/>
              <a:t>Dados do Objeto 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E7DF35C-D0EC-431C-91A9-F95E409BF0B2}"/>
              </a:ext>
            </a:extLst>
          </p:cNvPr>
          <p:cNvSpPr/>
          <p:nvPr/>
        </p:nvSpPr>
        <p:spPr>
          <a:xfrm>
            <a:off x="6477747" y="283779"/>
            <a:ext cx="3941380" cy="4024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600" dirty="0"/>
              <a:t>Métodos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A3E0318-7129-4688-A19B-9054AB950FCE}"/>
              </a:ext>
            </a:extLst>
          </p:cNvPr>
          <p:cNvSpPr/>
          <p:nvPr/>
        </p:nvSpPr>
        <p:spPr>
          <a:xfrm>
            <a:off x="6477747" y="1687762"/>
            <a:ext cx="3941380" cy="4024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600" dirty="0"/>
              <a:t>Métodos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4571BADB-371B-4DE1-8AC9-C94BEBD75ADB}"/>
              </a:ext>
            </a:extLst>
          </p:cNvPr>
          <p:cNvCxnSpPr>
            <a:cxnSpLocks/>
            <a:stCxn id="12" idx="1"/>
            <a:endCxn id="11" idx="3"/>
          </p:cNvCxnSpPr>
          <p:nvPr/>
        </p:nvCxnSpPr>
        <p:spPr>
          <a:xfrm flipH="1">
            <a:off x="4576318" y="493751"/>
            <a:ext cx="1875452" cy="5220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04364B8A-280D-4C0E-9294-49D685788E25}"/>
              </a:ext>
            </a:extLst>
          </p:cNvPr>
          <p:cNvCxnSpPr>
            <a:cxnSpLocks/>
            <a:stCxn id="13" idx="1"/>
            <a:endCxn id="11" idx="3"/>
          </p:cNvCxnSpPr>
          <p:nvPr/>
        </p:nvCxnSpPr>
        <p:spPr>
          <a:xfrm flipH="1" flipV="1">
            <a:off x="4541283" y="1059485"/>
            <a:ext cx="1936464" cy="82949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8">
            <a:extLst>
              <a:ext uri="{FF2B5EF4-FFF2-40B4-BE49-F238E27FC236}">
                <a16:creationId xmlns:a16="http://schemas.microsoft.com/office/drawing/2014/main" id="{EEC6462F-1BEA-4B30-8A1F-4F0A44B732A2}"/>
              </a:ext>
            </a:extLst>
          </p:cNvPr>
          <p:cNvSpPr/>
          <p:nvPr/>
        </p:nvSpPr>
        <p:spPr>
          <a:xfrm>
            <a:off x="599903" y="2459129"/>
            <a:ext cx="3941380" cy="1551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4800" dirty="0"/>
              <a:t>Dados do Objeto 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065220FD-5AB2-40EA-A4D8-6B3E026E1C71}"/>
              </a:ext>
            </a:extLst>
          </p:cNvPr>
          <p:cNvSpPr/>
          <p:nvPr/>
        </p:nvSpPr>
        <p:spPr>
          <a:xfrm>
            <a:off x="6477747" y="2459129"/>
            <a:ext cx="3941380" cy="4024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600" dirty="0"/>
              <a:t>Métodos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01B4DC89-37C5-4F0F-B575-971C1B7EF1FF}"/>
              </a:ext>
            </a:extLst>
          </p:cNvPr>
          <p:cNvSpPr/>
          <p:nvPr/>
        </p:nvSpPr>
        <p:spPr>
          <a:xfrm>
            <a:off x="6477747" y="3863112"/>
            <a:ext cx="3941380" cy="4024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600" dirty="0"/>
              <a:t>Métodos</a:t>
            </a:r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A62E54CE-A5F3-4FC4-811F-F337B6900E93}"/>
              </a:ext>
            </a:extLst>
          </p:cNvPr>
          <p:cNvCxnSpPr>
            <a:cxnSpLocks/>
            <a:stCxn id="20" idx="1"/>
            <a:endCxn id="19" idx="3"/>
          </p:cNvCxnSpPr>
          <p:nvPr/>
        </p:nvCxnSpPr>
        <p:spPr>
          <a:xfrm flipH="1">
            <a:off x="4541283" y="2660343"/>
            <a:ext cx="1936464" cy="5744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AFFF053A-5506-4836-84D9-8AF409FC4310}"/>
              </a:ext>
            </a:extLst>
          </p:cNvPr>
          <p:cNvCxnSpPr>
            <a:cxnSpLocks/>
            <a:stCxn id="21" idx="1"/>
            <a:endCxn id="19" idx="3"/>
          </p:cNvCxnSpPr>
          <p:nvPr/>
        </p:nvCxnSpPr>
        <p:spPr>
          <a:xfrm flipH="1" flipV="1">
            <a:off x="4541283" y="3234835"/>
            <a:ext cx="1936464" cy="82949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ângulo 23">
            <a:extLst>
              <a:ext uri="{FF2B5EF4-FFF2-40B4-BE49-F238E27FC236}">
                <a16:creationId xmlns:a16="http://schemas.microsoft.com/office/drawing/2014/main" id="{762E506B-7DC7-4341-AE01-9F808659641D}"/>
              </a:ext>
            </a:extLst>
          </p:cNvPr>
          <p:cNvSpPr/>
          <p:nvPr/>
        </p:nvSpPr>
        <p:spPr>
          <a:xfrm>
            <a:off x="599903" y="4608063"/>
            <a:ext cx="3941380" cy="1551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4800" dirty="0"/>
              <a:t>Dados do Objeto 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D0804624-9DFB-437A-BF10-F6747FD14FFA}"/>
              </a:ext>
            </a:extLst>
          </p:cNvPr>
          <p:cNvSpPr/>
          <p:nvPr/>
        </p:nvSpPr>
        <p:spPr>
          <a:xfrm>
            <a:off x="6477747" y="4608063"/>
            <a:ext cx="3941380" cy="4024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600" dirty="0"/>
              <a:t>Métodos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F747C79-CD99-4D69-BA8C-7D419871BC2B}"/>
              </a:ext>
            </a:extLst>
          </p:cNvPr>
          <p:cNvSpPr/>
          <p:nvPr/>
        </p:nvSpPr>
        <p:spPr>
          <a:xfrm>
            <a:off x="6477747" y="6012046"/>
            <a:ext cx="3941380" cy="4024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600" dirty="0"/>
              <a:t>Métodos</a:t>
            </a: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0F7B4133-8F83-4B87-8AE1-5F4DE51033E9}"/>
              </a:ext>
            </a:extLst>
          </p:cNvPr>
          <p:cNvCxnSpPr>
            <a:cxnSpLocks/>
            <a:stCxn id="25" idx="1"/>
            <a:endCxn id="24" idx="3"/>
          </p:cNvCxnSpPr>
          <p:nvPr/>
        </p:nvCxnSpPr>
        <p:spPr>
          <a:xfrm flipH="1">
            <a:off x="4541283" y="4809277"/>
            <a:ext cx="1936464" cy="5744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34EF6AB8-40A0-4B08-86FF-905215256DB3}"/>
              </a:ext>
            </a:extLst>
          </p:cNvPr>
          <p:cNvCxnSpPr>
            <a:cxnSpLocks/>
            <a:stCxn id="26" idx="1"/>
            <a:endCxn id="24" idx="3"/>
          </p:cNvCxnSpPr>
          <p:nvPr/>
        </p:nvCxnSpPr>
        <p:spPr>
          <a:xfrm flipH="1" flipV="1">
            <a:off x="4541283" y="5383769"/>
            <a:ext cx="1936464" cy="82949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72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4" grpId="0" animBg="1"/>
      <p:bldP spid="25" grpId="0" animBg="1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74703B7-CB59-438D-9501-10A8E63AA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18</a:t>
            </a:fld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993413E-6F8E-4E65-A988-1243605A0C79}"/>
              </a:ext>
            </a:extLst>
          </p:cNvPr>
          <p:cNvSpPr/>
          <p:nvPr/>
        </p:nvSpPr>
        <p:spPr>
          <a:xfrm>
            <a:off x="4890380" y="3177597"/>
            <a:ext cx="2039815" cy="117230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 dirty="0"/>
              <a:t>POO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568A098-1BDE-42C1-ACCF-8F80804FC66F}"/>
              </a:ext>
            </a:extLst>
          </p:cNvPr>
          <p:cNvSpPr/>
          <p:nvPr/>
        </p:nvSpPr>
        <p:spPr>
          <a:xfrm>
            <a:off x="8379312" y="3204299"/>
            <a:ext cx="2039815" cy="117230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 dirty="0"/>
              <a:t>Classes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B077215-DA2E-4864-B8FF-F738C864BF6B}"/>
              </a:ext>
            </a:extLst>
          </p:cNvPr>
          <p:cNvSpPr/>
          <p:nvPr/>
        </p:nvSpPr>
        <p:spPr>
          <a:xfrm>
            <a:off x="1566716" y="3177597"/>
            <a:ext cx="2245973" cy="117230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 dirty="0"/>
              <a:t>Polimorfismo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E976B86-2A0D-49FE-B198-D48C3639FEF2}"/>
              </a:ext>
            </a:extLst>
          </p:cNvPr>
          <p:cNvSpPr/>
          <p:nvPr/>
        </p:nvSpPr>
        <p:spPr>
          <a:xfrm>
            <a:off x="4787300" y="1110042"/>
            <a:ext cx="2245973" cy="117230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 dirty="0"/>
              <a:t>Herança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9E45DEC-8DAE-4198-9585-82E9FD4E1AE0}"/>
              </a:ext>
            </a:extLst>
          </p:cNvPr>
          <p:cNvSpPr/>
          <p:nvPr/>
        </p:nvSpPr>
        <p:spPr>
          <a:xfrm>
            <a:off x="2689702" y="4866063"/>
            <a:ext cx="2245973" cy="117230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 dirty="0"/>
              <a:t>Associações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946D7C2-7E55-4A2E-8401-37BDBDE11263}"/>
              </a:ext>
            </a:extLst>
          </p:cNvPr>
          <p:cNvSpPr/>
          <p:nvPr/>
        </p:nvSpPr>
        <p:spPr>
          <a:xfrm>
            <a:off x="6730682" y="4866063"/>
            <a:ext cx="2668537" cy="117230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 dirty="0"/>
              <a:t>Encapsulamento</a:t>
            </a:r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B76C4D31-BA78-470E-AD84-14071D39C708}"/>
              </a:ext>
            </a:extLst>
          </p:cNvPr>
          <p:cNvCxnSpPr>
            <a:cxnSpLocks/>
            <a:stCxn id="10" idx="1"/>
            <a:endCxn id="13" idx="3"/>
          </p:cNvCxnSpPr>
          <p:nvPr/>
        </p:nvCxnSpPr>
        <p:spPr>
          <a:xfrm flipH="1">
            <a:off x="3812689" y="3763751"/>
            <a:ext cx="107769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7A2381C8-42E2-46E9-8F52-30A8E5E8A9C8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 flipH="1">
            <a:off x="3812689" y="4349905"/>
            <a:ext cx="2097599" cy="5161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CB269F9D-23E7-4B5C-A54E-18D2F0BB14F7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>
          <a:xfrm>
            <a:off x="5910288" y="4349905"/>
            <a:ext cx="2154663" cy="5161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308C5A3A-C23A-4A06-90CA-06D51AC95940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6930195" y="3763751"/>
            <a:ext cx="1449117" cy="2670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41C8EE2A-6034-400C-8DC4-1503FC00F95F}"/>
              </a:ext>
            </a:extLst>
          </p:cNvPr>
          <p:cNvCxnSpPr>
            <a:cxnSpLocks/>
            <a:stCxn id="10" idx="0"/>
            <a:endCxn id="14" idx="2"/>
          </p:cNvCxnSpPr>
          <p:nvPr/>
        </p:nvCxnSpPr>
        <p:spPr>
          <a:xfrm flipH="1" flipV="1">
            <a:off x="5910287" y="2282350"/>
            <a:ext cx="1" cy="8952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252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74703B7-CB59-438D-9501-10A8E63AA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19</a:t>
            </a:fld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C96F7E2-9771-448C-96E3-3FAE4E0FB735}"/>
              </a:ext>
            </a:extLst>
          </p:cNvPr>
          <p:cNvSpPr/>
          <p:nvPr/>
        </p:nvSpPr>
        <p:spPr>
          <a:xfrm>
            <a:off x="838200" y="895198"/>
            <a:ext cx="11328788" cy="580607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public class 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Pessoa{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Segoe UI"/>
                <a:cs typeface="Segoe UI"/>
              </a:rPr>
              <a:t>	String </a:t>
            </a:r>
            <a:r>
              <a:rPr lang="en-US" sz="3600" dirty="0" err="1">
                <a:latin typeface="Segoe UI"/>
                <a:cs typeface="Segoe UI"/>
              </a:rPr>
              <a:t>nome</a:t>
            </a:r>
            <a:r>
              <a:rPr lang="en-US" sz="3600" dirty="0">
                <a:latin typeface="Segoe UI"/>
                <a:cs typeface="Segoe UI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Segoe UI"/>
                <a:cs typeface="Segoe UI"/>
              </a:rPr>
              <a:t>	</a:t>
            </a:r>
            <a:r>
              <a:rPr lang="en-US" sz="3600" dirty="0">
                <a:solidFill>
                  <a:srgbClr val="0070C0"/>
                </a:solidFill>
                <a:latin typeface="Segoe UI"/>
                <a:cs typeface="Segoe UI"/>
              </a:rPr>
              <a:t>int</a:t>
            </a:r>
            <a:r>
              <a:rPr lang="en-US" sz="3600" dirty="0">
                <a:latin typeface="Segoe UI"/>
                <a:cs typeface="Segoe UI"/>
              </a:rPr>
              <a:t> </a:t>
            </a:r>
            <a:r>
              <a:rPr lang="en-US" sz="3600" dirty="0" err="1">
                <a:latin typeface="Segoe UI"/>
                <a:cs typeface="Segoe UI"/>
              </a:rPr>
              <a:t>idade</a:t>
            </a:r>
            <a:r>
              <a:rPr lang="en-US" sz="3600" dirty="0">
                <a:latin typeface="Segoe UI"/>
                <a:cs typeface="Segoe UI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Segoe UI"/>
                <a:cs typeface="Segoe UI"/>
              </a:rPr>
              <a:t>	</a:t>
            </a:r>
            <a:r>
              <a:rPr lang="en-US" sz="3600" dirty="0">
                <a:solidFill>
                  <a:srgbClr val="0070C0"/>
                </a:solidFill>
                <a:latin typeface="Segoe UI"/>
                <a:cs typeface="Segoe UI"/>
              </a:rPr>
              <a:t>public</a:t>
            </a:r>
            <a:r>
              <a:rPr lang="en-US" sz="3600" dirty="0">
                <a:latin typeface="Segoe UI"/>
                <a:cs typeface="Segoe UI"/>
              </a:rPr>
              <a:t> </a:t>
            </a:r>
            <a:r>
              <a:rPr lang="en-US" sz="3600" dirty="0">
                <a:solidFill>
                  <a:srgbClr val="0070C0"/>
                </a:solidFill>
                <a:latin typeface="Segoe UI"/>
                <a:cs typeface="Segoe UI"/>
              </a:rPr>
              <a:t>void</a:t>
            </a:r>
            <a:r>
              <a:rPr lang="en-US" sz="3600" dirty="0">
                <a:latin typeface="Segoe UI"/>
                <a:cs typeface="Segoe UI"/>
              </a:rPr>
              <a:t> </a:t>
            </a:r>
            <a:r>
              <a:rPr lang="en-US" sz="3600" dirty="0" err="1">
                <a:latin typeface="Segoe UI"/>
                <a:cs typeface="Segoe UI"/>
              </a:rPr>
              <a:t>falar</a:t>
            </a:r>
            <a:r>
              <a:rPr lang="en-US" sz="3600" dirty="0">
                <a:latin typeface="Segoe UI"/>
                <a:cs typeface="Segoe UI"/>
              </a:rPr>
              <a:t>(){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Segoe UI"/>
                <a:cs typeface="Segoe UI"/>
              </a:rPr>
              <a:t>	</a:t>
            </a:r>
            <a:r>
              <a:rPr lang="en-US" sz="3200" dirty="0">
                <a:latin typeface="Segoe UI"/>
                <a:cs typeface="Segoe UI"/>
              </a:rPr>
              <a:t>	</a:t>
            </a:r>
            <a:r>
              <a:rPr lang="en-US" sz="3200" dirty="0" err="1">
                <a:latin typeface="Segoe UI"/>
                <a:cs typeface="Segoe UI"/>
              </a:rPr>
              <a:t>System.out.println</a:t>
            </a:r>
            <a:r>
              <a:rPr lang="en-US" sz="3200" dirty="0">
                <a:latin typeface="Segoe UI"/>
                <a:cs typeface="Segoe UI"/>
              </a:rPr>
              <a:t>(</a:t>
            </a:r>
            <a:r>
              <a:rPr lang="en-US" sz="3200" dirty="0">
                <a:solidFill>
                  <a:srgbClr val="0070C0"/>
                </a:solidFill>
                <a:latin typeface="Segoe UI"/>
                <a:cs typeface="Segoe UI"/>
              </a:rPr>
              <a:t>“</a:t>
            </a:r>
            <a:r>
              <a:rPr lang="en-US" sz="2800" dirty="0" err="1">
                <a:solidFill>
                  <a:srgbClr val="0070C0"/>
                </a:solidFill>
                <a:latin typeface="Segoe UI"/>
                <a:cs typeface="Segoe UI"/>
              </a:rPr>
              <a:t>Olá</a:t>
            </a:r>
            <a:r>
              <a:rPr lang="en-US" sz="2800" dirty="0">
                <a:solidFill>
                  <a:srgbClr val="0070C0"/>
                </a:solidFill>
                <a:latin typeface="Segoe UI"/>
                <a:cs typeface="Segoe UI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Segoe UI"/>
                <a:cs typeface="Segoe UI"/>
              </a:rPr>
              <a:t>alunos</a:t>
            </a:r>
            <a:r>
              <a:rPr lang="en-US" sz="2800" dirty="0">
                <a:solidFill>
                  <a:srgbClr val="0070C0"/>
                </a:solidFill>
                <a:latin typeface="Segoe UI"/>
                <a:cs typeface="Segoe UI"/>
              </a:rPr>
              <a:t>(as) de C125/C206</a:t>
            </a:r>
            <a:r>
              <a:rPr lang="en-US" sz="3200" dirty="0">
                <a:solidFill>
                  <a:srgbClr val="0070C0"/>
                </a:solidFill>
                <a:latin typeface="Segoe UI"/>
                <a:cs typeface="Segoe UI"/>
              </a:rPr>
              <a:t>”</a:t>
            </a:r>
            <a:r>
              <a:rPr lang="en-US" sz="3200" dirty="0">
                <a:latin typeface="Segoe UI"/>
                <a:cs typeface="Segoe UI"/>
              </a:rPr>
              <a:t>);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	}	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}</a:t>
            </a:r>
            <a:endParaRPr lang="pt-BR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C9B0381D-49ED-4BDA-9FF2-958979F5E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06" y="136525"/>
            <a:ext cx="10515600" cy="902737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4400" dirty="0">
                <a:latin typeface="Segoe UI" panose="020B0502040204020203" pitchFamily="34" charset="0"/>
                <a:cs typeface="Segoe UI" panose="020B0502040204020203" pitchFamily="34" charset="0"/>
              </a:rPr>
              <a:t>Exemplo de Classe em Java</a:t>
            </a:r>
            <a:endParaRPr lang="pt-BR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393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Objetivos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103323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Blip>
                <a:blip r:embed="rId3"/>
              </a:buBlip>
            </a:pPr>
            <a:r>
              <a:rPr lang="pt-BR" dirty="0"/>
              <a:t>Comparativo entre programação estruturada e orientada a objetos (OO);</a:t>
            </a:r>
            <a:endParaRPr lang="pt-BR" dirty="0">
              <a:cs typeface="Calibri"/>
            </a:endParaRPr>
          </a:p>
          <a:p>
            <a:pPr>
              <a:buBlip>
                <a:blip r:embed="rId3"/>
              </a:buBlip>
            </a:pPr>
            <a:r>
              <a:rPr lang="pt-BR" dirty="0"/>
              <a:t>Classes e Objetos;</a:t>
            </a:r>
          </a:p>
          <a:p>
            <a:pPr>
              <a:buBlip>
                <a:blip r:embed="rId3"/>
              </a:buBlip>
            </a:pPr>
            <a:r>
              <a:rPr lang="pt-BR" dirty="0"/>
              <a:t>Uma classe em Java;</a:t>
            </a:r>
          </a:p>
          <a:p>
            <a:pPr>
              <a:buBlip>
                <a:blip r:embed="rId3"/>
              </a:buBlip>
            </a:pPr>
            <a:r>
              <a:rPr lang="pt-BR" dirty="0"/>
              <a:t>Criando e usando um Objeto;</a:t>
            </a:r>
          </a:p>
          <a:p>
            <a:pPr>
              <a:buBlip>
                <a:blip r:embed="rId3"/>
              </a:buBlip>
            </a:pPr>
            <a:r>
              <a:rPr lang="pt-BR" dirty="0"/>
              <a:t>Métodos; </a:t>
            </a:r>
          </a:p>
          <a:p>
            <a:pPr>
              <a:buBlip>
                <a:blip r:embed="rId3"/>
              </a:buBlip>
            </a:pPr>
            <a:r>
              <a:rPr lang="pt-BR" dirty="0"/>
              <a:t>UML e Diagrama de Classes;</a:t>
            </a:r>
          </a:p>
          <a:p>
            <a:pPr>
              <a:buBlip>
                <a:blip r:embed="rId3"/>
              </a:buBlip>
            </a:pPr>
            <a:r>
              <a:rPr lang="pt-BR" dirty="0"/>
              <a:t>Objetos são acessados por referências;</a:t>
            </a:r>
          </a:p>
          <a:p>
            <a:pPr>
              <a:buBlip>
                <a:blip r:embed="rId3"/>
              </a:buBlip>
            </a:pPr>
            <a:r>
              <a:rPr lang="pt-BR" dirty="0"/>
              <a:t>Relacionamento entre objetos (Classes dentro de Classes);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2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51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74703B7-CB59-438D-9501-10A8E63AA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20</a:t>
            </a:fld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C96F7E2-9771-448C-96E3-3FAE4E0FB735}"/>
              </a:ext>
            </a:extLst>
          </p:cNvPr>
          <p:cNvSpPr/>
          <p:nvPr/>
        </p:nvSpPr>
        <p:spPr>
          <a:xfrm>
            <a:off x="838200" y="895198"/>
            <a:ext cx="11398060" cy="497508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070C0"/>
                </a:solidFill>
                <a:latin typeface="Segoe UI"/>
                <a:cs typeface="Segoe UI"/>
              </a:rPr>
              <a:t>public class </a:t>
            </a:r>
            <a:r>
              <a:rPr lang="en-US" sz="3600" dirty="0">
                <a:latin typeface="Segoe UI"/>
                <a:cs typeface="Segoe UI"/>
              </a:rPr>
              <a:t>Professor</a:t>
            </a:r>
            <a:r>
              <a:rPr lang="en-US" sz="3600" dirty="0">
                <a:solidFill>
                  <a:srgbClr val="0070C0"/>
                </a:solidFill>
                <a:latin typeface="Segoe UI"/>
                <a:cs typeface="Segoe UI"/>
              </a:rPr>
              <a:t> extends </a:t>
            </a:r>
            <a:r>
              <a:rPr lang="en-US" sz="3600" dirty="0">
                <a:latin typeface="Segoe UI"/>
                <a:cs typeface="Segoe UI"/>
              </a:rPr>
              <a:t>Pessoa{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36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String </a:t>
            </a:r>
            <a:r>
              <a:rPr lang="en-US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nome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Segoe UI"/>
                <a:cs typeface="Segoe UI"/>
              </a:rPr>
              <a:t>	</a:t>
            </a:r>
            <a:r>
              <a:rPr lang="en-US" sz="3600" dirty="0">
                <a:solidFill>
                  <a:srgbClr val="0070C0"/>
                </a:solidFill>
                <a:latin typeface="Segoe UI"/>
                <a:cs typeface="Segoe UI"/>
              </a:rPr>
              <a:t>public</a:t>
            </a:r>
            <a:r>
              <a:rPr lang="en-US" sz="3600" dirty="0">
                <a:latin typeface="Segoe UI"/>
                <a:cs typeface="Segoe UI"/>
              </a:rPr>
              <a:t> </a:t>
            </a:r>
            <a:r>
              <a:rPr lang="en-US" sz="3600" dirty="0">
                <a:solidFill>
                  <a:srgbClr val="0070C0"/>
                </a:solidFill>
                <a:latin typeface="Segoe UI"/>
                <a:cs typeface="Segoe UI"/>
              </a:rPr>
              <a:t>void</a:t>
            </a:r>
            <a:r>
              <a:rPr lang="en-US" sz="3600" dirty="0">
                <a:latin typeface="Segoe UI"/>
                <a:cs typeface="Segoe UI"/>
              </a:rPr>
              <a:t> </a:t>
            </a:r>
            <a:r>
              <a:rPr lang="en-US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ministrarAula</a:t>
            </a:r>
            <a:r>
              <a:rPr lang="en-US" sz="3600" dirty="0">
                <a:latin typeface="Segoe UI"/>
                <a:cs typeface="Segoe UI"/>
              </a:rPr>
              <a:t>(){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Segoe UI"/>
                <a:cs typeface="Segoe UI"/>
              </a:rPr>
              <a:t>		</a:t>
            </a:r>
            <a:r>
              <a:rPr lang="en-US" sz="3600" dirty="0">
                <a:solidFill>
                  <a:schemeClr val="accent6"/>
                </a:solidFill>
                <a:latin typeface="Segoe UI"/>
                <a:cs typeface="Segoe UI"/>
              </a:rPr>
              <a:t>//</a:t>
            </a:r>
            <a:r>
              <a:rPr lang="en-US" sz="3600" dirty="0" err="1">
                <a:solidFill>
                  <a:schemeClr val="accent6"/>
                </a:solidFill>
                <a:latin typeface="Segoe UI"/>
                <a:cs typeface="Segoe UI"/>
              </a:rPr>
              <a:t>ministra</a:t>
            </a:r>
            <a:r>
              <a:rPr lang="en-US" sz="3600" dirty="0">
                <a:solidFill>
                  <a:schemeClr val="accent6"/>
                </a:solidFill>
                <a:latin typeface="Segoe UI"/>
                <a:cs typeface="Segoe UI"/>
              </a:rPr>
              <a:t> aula de POO</a:t>
            </a:r>
            <a:endParaRPr lang="en-US" sz="3600" dirty="0">
              <a:solidFill>
                <a:schemeClr val="accent6"/>
              </a:solidFill>
              <a:latin typeface="Segoe UI"/>
              <a:cs typeface="Segoe UI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	}	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}</a:t>
            </a:r>
            <a:endParaRPr lang="pt-BR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C9B0381D-49ED-4BDA-9FF2-958979F5E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06" y="136525"/>
            <a:ext cx="10515600" cy="902737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4400" dirty="0">
                <a:latin typeface="Segoe UI" panose="020B0502040204020203" pitchFamily="34" charset="0"/>
                <a:cs typeface="Segoe UI" panose="020B0502040204020203" pitchFamily="34" charset="0"/>
              </a:rPr>
              <a:t>Exemplo de Herança em Java</a:t>
            </a:r>
            <a:endParaRPr lang="pt-BR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565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74703B7-CB59-438D-9501-10A8E63AA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21</a:t>
            </a:fld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C96F7E2-9771-448C-96E3-3FAE4E0FB735}"/>
              </a:ext>
            </a:extLst>
          </p:cNvPr>
          <p:cNvSpPr/>
          <p:nvPr/>
        </p:nvSpPr>
        <p:spPr>
          <a:xfrm>
            <a:off x="838200" y="895198"/>
            <a:ext cx="11398060" cy="6637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public class </a:t>
            </a:r>
            <a:r>
              <a:rPr lang="en-US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Faculdade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	      </a:t>
            </a:r>
            <a:r>
              <a:rPr lang="en-US" sz="36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String </a:t>
            </a:r>
            <a:r>
              <a:rPr lang="en-US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nome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             Professor professor; </a:t>
            </a:r>
            <a:r>
              <a:rPr lang="en-US" sz="36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//</a:t>
            </a:r>
            <a:r>
              <a:rPr lang="en-US" sz="3600" dirty="0" err="1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Associação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	      </a:t>
            </a:r>
            <a:r>
              <a:rPr lang="en-US" sz="36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public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void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ministrarAulas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(){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	 	</a:t>
            </a:r>
            <a:r>
              <a:rPr lang="en-US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professor.ministrarAula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(); </a:t>
            </a:r>
            <a:r>
              <a:rPr lang="en-US" sz="36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//</a:t>
            </a:r>
            <a:r>
              <a:rPr lang="en-US" sz="3600" dirty="0" err="1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Quem</a:t>
            </a:r>
            <a:r>
              <a:rPr lang="en-US" sz="36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dirty="0" err="1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ministra</a:t>
            </a:r>
            <a:r>
              <a:rPr lang="en-US" sz="36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aula é o professor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	       }               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}</a:t>
            </a:r>
            <a:endParaRPr lang="pt-BR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C9B0381D-49ED-4BDA-9FF2-958979F5E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06" y="136525"/>
            <a:ext cx="10515600" cy="902737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4400" dirty="0">
                <a:latin typeface="Segoe UI" panose="020B0502040204020203" pitchFamily="34" charset="0"/>
                <a:cs typeface="Segoe UI" panose="020B0502040204020203" pitchFamily="34" charset="0"/>
              </a:rPr>
              <a:t>Exemplo de Associação em Java</a:t>
            </a:r>
            <a:endParaRPr lang="pt-BR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678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74703B7-CB59-438D-9501-10A8E63AA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22</a:t>
            </a:fld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C96F7E2-9771-448C-96E3-3FAE4E0FB735}"/>
              </a:ext>
            </a:extLst>
          </p:cNvPr>
          <p:cNvSpPr/>
          <p:nvPr/>
        </p:nvSpPr>
        <p:spPr>
          <a:xfrm>
            <a:off x="838200" y="895198"/>
            <a:ext cx="11398060" cy="5806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public class </a:t>
            </a:r>
            <a:r>
              <a:rPr lang="en-US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Faculdade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	      </a:t>
            </a:r>
            <a:r>
              <a:rPr lang="en-US" sz="3600" dirty="0">
                <a:solidFill>
                  <a:srgbClr val="045AB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public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String </a:t>
            </a:r>
            <a:r>
              <a:rPr lang="en-US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nome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             </a:t>
            </a:r>
            <a:r>
              <a:rPr lang="en-US" sz="3600" dirty="0">
                <a:solidFill>
                  <a:srgbClr val="045AB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private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 Professor professor; </a:t>
            </a:r>
            <a:r>
              <a:rPr lang="en-US" sz="36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//</a:t>
            </a:r>
            <a:r>
              <a:rPr lang="en-US" sz="3600" dirty="0" err="1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Associação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	      </a:t>
            </a:r>
            <a:r>
              <a:rPr lang="en-US" sz="36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public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void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ministrarAulas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(){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	 	</a:t>
            </a:r>
            <a:r>
              <a:rPr lang="en-US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professor.ministrarAula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(); </a:t>
            </a:r>
            <a:r>
              <a:rPr lang="en-US" sz="36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//</a:t>
            </a:r>
            <a:r>
              <a:rPr lang="en-US" sz="3600" dirty="0" err="1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Quem</a:t>
            </a:r>
            <a:r>
              <a:rPr lang="en-US" sz="36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dirty="0" err="1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ministra</a:t>
            </a:r>
            <a:r>
              <a:rPr lang="en-US" sz="3600" dirty="0">
                <a:solidFill>
                  <a:schemeClr val="accent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aula é o professor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	       }               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C9B0381D-49ED-4BDA-9FF2-958979F5E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06" y="136525"/>
            <a:ext cx="10515600" cy="902737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4400" dirty="0">
                <a:latin typeface="Segoe UI" panose="020B0502040204020203" pitchFamily="34" charset="0"/>
                <a:cs typeface="Segoe UI" panose="020B0502040204020203" pitchFamily="34" charset="0"/>
              </a:rPr>
              <a:t>Exemplo de Encapsulamento</a:t>
            </a:r>
            <a:endParaRPr lang="pt-BR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907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1033234" cy="4351338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sz="4000" dirty="0"/>
              <a:t>Por que os cursos de graduação se iniciam com programação estruturada? </a:t>
            </a:r>
          </a:p>
          <a:p>
            <a:pPr lvl="1">
              <a:buBlip>
                <a:blip r:embed="rId3"/>
              </a:buBlip>
            </a:pPr>
            <a:r>
              <a:rPr lang="pt-BR" sz="3600" dirty="0"/>
              <a:t> Por que é muito mais simples iniciar um código estruturado! </a:t>
            </a:r>
            <a:r>
              <a:rPr lang="pt-BR" sz="3600" dirty="0">
                <a:sym typeface="Wingdings" panose="05000000000000000000" pitchFamily="2" charset="2"/>
              </a:rPr>
              <a:t></a:t>
            </a:r>
            <a:endParaRPr lang="pt-BR" sz="3600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23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C731E7F-7FF3-4727-9437-481060131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3659407"/>
            <a:ext cx="3048000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86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Classes e Objetos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74703B7-CB59-438D-9501-10A8E63AA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24</a:t>
            </a:fld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B89C32-6FDA-476F-8955-7ACF6F3A0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743" y="1690688"/>
            <a:ext cx="8779384" cy="407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401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74703B7-CB59-438D-9501-10A8E63AA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25</a:t>
            </a:fld>
            <a:endParaRPr lang="pt-B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89FA25-6995-48D2-9F21-9BFD39443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148" y="2469118"/>
            <a:ext cx="3632137" cy="363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53CB476F-B279-4EE6-A9E1-ABD537BA5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715" y="579218"/>
            <a:ext cx="11704919" cy="260541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Blip>
                <a:blip r:embed="rId4"/>
              </a:buBlip>
            </a:pPr>
            <a:r>
              <a:rPr lang="pt-BR" sz="4400" dirty="0">
                <a:latin typeface="Segoe UI"/>
                <a:cs typeface="Segoe UI"/>
              </a:rPr>
              <a:t> Vamos criar um programa para um banco</a:t>
            </a:r>
          </a:p>
          <a:p>
            <a:pPr>
              <a:buBlip>
                <a:blip r:embed="rId4"/>
              </a:buBlip>
            </a:pPr>
            <a:r>
              <a:rPr lang="pt-BR" sz="4400" dirty="0">
                <a:latin typeface="Segoe UI" panose="020B0502040204020203" pitchFamily="34" charset="0"/>
                <a:cs typeface="Segoe UI" panose="020B0502040204020203" pitchFamily="34" charset="0"/>
              </a:rPr>
              <a:t> Uma abstração que precisaremos é uma CONTA!</a:t>
            </a:r>
          </a:p>
          <a:p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BD11831E-58AA-441F-8E13-6818D41B23A0}"/>
              </a:ext>
            </a:extLst>
          </p:cNvPr>
          <p:cNvSpPr txBox="1">
            <a:spLocks/>
          </p:cNvSpPr>
          <p:nvPr/>
        </p:nvSpPr>
        <p:spPr>
          <a:xfrm>
            <a:off x="623715" y="3750934"/>
            <a:ext cx="11704919" cy="2605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4"/>
              </a:buBlip>
            </a:pPr>
            <a:r>
              <a:rPr lang="pt-BR" sz="4400" dirty="0">
                <a:latin typeface="Segoe UI" panose="020B0502040204020203" pitchFamily="34" charset="0"/>
                <a:cs typeface="Segoe UI" panose="020B0502040204020203" pitchFamily="34" charset="0"/>
              </a:rPr>
              <a:t> Precisamos responder</a:t>
            </a:r>
          </a:p>
          <a:p>
            <a:pPr lvl="1">
              <a:buFont typeface="Arial" panose="020B0604020202020204" pitchFamily="34" charset="0"/>
              <a:buBlip>
                <a:blip r:embed="rId4"/>
              </a:buBlip>
            </a:pP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 O que uma CONTA possui?</a:t>
            </a:r>
          </a:p>
          <a:p>
            <a:pPr lvl="1">
              <a:buFont typeface="Arial" panose="020B0604020202020204" pitchFamily="34" charset="0"/>
              <a:buBlip>
                <a:blip r:embed="rId4"/>
              </a:buBlip>
            </a:pP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 O que uma CONTA faz?</a:t>
            </a:r>
            <a:endParaRPr lang="pt-BR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071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74703B7-CB59-438D-9501-10A8E63AA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26</a:t>
            </a:fld>
            <a:endParaRPr lang="pt-BR"/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BD11831E-58AA-441F-8E13-6818D41B23A0}"/>
              </a:ext>
            </a:extLst>
          </p:cNvPr>
          <p:cNvSpPr txBox="1">
            <a:spLocks/>
          </p:cNvSpPr>
          <p:nvPr/>
        </p:nvSpPr>
        <p:spPr>
          <a:xfrm>
            <a:off x="487081" y="455940"/>
            <a:ext cx="11704919" cy="29730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3"/>
              </a:buBlip>
            </a:pP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O que uma CONTA possui? (Membros da classe)</a:t>
            </a:r>
          </a:p>
          <a:p>
            <a:pPr lvl="1">
              <a:buFont typeface="Arial" panose="020B0604020202020204" pitchFamily="34" charset="0"/>
              <a:buBlip>
                <a:blip r:embed="rId3"/>
              </a:buBlip>
            </a:pP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 Saldo;</a:t>
            </a:r>
          </a:p>
          <a:p>
            <a:pPr lvl="1">
              <a:buFont typeface="Arial" panose="020B0604020202020204" pitchFamily="34" charset="0"/>
              <a:buBlip>
                <a:blip r:embed="rId3"/>
              </a:buBlip>
            </a:pP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 Limite;</a:t>
            </a:r>
          </a:p>
          <a:p>
            <a:pPr lvl="1">
              <a:buFont typeface="Arial" panose="020B0604020202020204" pitchFamily="34" charset="0"/>
              <a:buBlip>
                <a:blip r:embed="rId3"/>
              </a:buBlip>
            </a:pP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 Número da Conta;</a:t>
            </a:r>
          </a:p>
          <a:p>
            <a:pPr lvl="1">
              <a:buFont typeface="Arial" panose="020B0604020202020204" pitchFamily="34" charset="0"/>
              <a:buBlip>
                <a:blip r:embed="rId3"/>
              </a:buBlip>
            </a:pP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 Dono da Conta;</a:t>
            </a: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FA8D7533-EA9B-49D3-A970-81B3E4DA4298}"/>
              </a:ext>
            </a:extLst>
          </p:cNvPr>
          <p:cNvSpPr txBox="1">
            <a:spLocks/>
          </p:cNvSpPr>
          <p:nvPr/>
        </p:nvSpPr>
        <p:spPr>
          <a:xfrm>
            <a:off x="487081" y="3565853"/>
            <a:ext cx="11704919" cy="29730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3"/>
              </a:buBlip>
            </a:pP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O que uma CONTA sabe fazer? (Métodos)</a:t>
            </a:r>
          </a:p>
          <a:p>
            <a:pPr lvl="1">
              <a:buFont typeface="Arial" panose="020B0604020202020204" pitchFamily="34" charset="0"/>
              <a:buBlip>
                <a:blip r:embed="rId3"/>
              </a:buBlip>
            </a:pP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 Sacar;</a:t>
            </a:r>
          </a:p>
          <a:p>
            <a:pPr lvl="1">
              <a:buFont typeface="Arial" panose="020B0604020202020204" pitchFamily="34" charset="0"/>
              <a:buBlip>
                <a:blip r:embed="rId3"/>
              </a:buBlip>
            </a:pP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 Depositar;</a:t>
            </a:r>
          </a:p>
          <a:p>
            <a:pPr lvl="1">
              <a:buFont typeface="Arial" panose="020B0604020202020204" pitchFamily="34" charset="0"/>
              <a:buBlip>
                <a:blip r:embed="rId3"/>
              </a:buBlip>
            </a:pP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 Transferir</a:t>
            </a:r>
          </a:p>
          <a:p>
            <a:pPr lvl="1">
              <a:buFont typeface="Arial" panose="020B0604020202020204" pitchFamily="34" charset="0"/>
              <a:buBlip>
                <a:blip r:embed="rId3"/>
              </a:buBlip>
            </a:pP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 Verificar saldo;</a:t>
            </a: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21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74703B7-CB59-438D-9501-10A8E63AA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27</a:t>
            </a:fld>
            <a:endParaRPr lang="pt-BR"/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BD11831E-58AA-441F-8E13-6818D41B23A0}"/>
              </a:ext>
            </a:extLst>
          </p:cNvPr>
          <p:cNvSpPr txBox="1">
            <a:spLocks/>
          </p:cNvSpPr>
          <p:nvPr/>
        </p:nvSpPr>
        <p:spPr>
          <a:xfrm>
            <a:off x="628847" y="3884941"/>
            <a:ext cx="11704919" cy="2973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3"/>
              </a:buBlip>
            </a:pPr>
            <a:r>
              <a:rPr lang="pt-BR" sz="4000" dirty="0">
                <a:solidFill>
                  <a:srgbClr val="045AB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classe é uma especificação</a:t>
            </a:r>
          </a:p>
          <a:p>
            <a:pPr>
              <a:buFont typeface="Arial" panose="020B0604020202020204" pitchFamily="34" charset="0"/>
              <a:buBlip>
                <a:blip r:embed="rId3"/>
              </a:buBlip>
            </a:pPr>
            <a:r>
              <a:rPr lang="pt-BR" sz="4000" dirty="0">
                <a:solidFill>
                  <a:srgbClr val="045AB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instância é o objeto concreto</a:t>
            </a:r>
          </a:p>
          <a:p>
            <a:pPr>
              <a:buFont typeface="Arial" panose="020B0604020202020204" pitchFamily="34" charset="0"/>
              <a:buBlip>
                <a:blip r:embed="rId3"/>
              </a:buBlip>
            </a:pP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65F31B5-E1CE-497A-82A1-9276AA050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889" y="3637516"/>
            <a:ext cx="4070111" cy="271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976875C4-23EA-4C64-8BAA-C10EDCE2B02E}"/>
              </a:ext>
            </a:extLst>
          </p:cNvPr>
          <p:cNvSpPr txBox="1">
            <a:spLocks/>
          </p:cNvSpPr>
          <p:nvPr/>
        </p:nvSpPr>
        <p:spPr>
          <a:xfrm>
            <a:off x="628848" y="299332"/>
            <a:ext cx="11704919" cy="29730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3"/>
              </a:buBlip>
            </a:pP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Essa conta é apenas uma especificação!</a:t>
            </a:r>
          </a:p>
          <a:p>
            <a:pPr>
              <a:buFont typeface="Arial" panose="020B0604020202020204" pitchFamily="34" charset="0"/>
              <a:buBlip>
                <a:blip r:embed="rId3"/>
              </a:buBlip>
            </a:pP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Ainda não podemos utilizá-la</a:t>
            </a:r>
          </a:p>
          <a:p>
            <a:pPr>
              <a:buFont typeface="Arial" panose="020B0604020202020204" pitchFamily="34" charset="0"/>
              <a:buBlip>
                <a:blip r:embed="rId3"/>
              </a:buBlip>
            </a:pPr>
            <a:endParaRPr lang="pt-BR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Blip>
                <a:blip r:embed="rId3"/>
              </a:buBlip>
            </a:pP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Para utilizar uma conta, precisamos construí-la e obter uma </a:t>
            </a:r>
            <a:r>
              <a:rPr lang="pt-BR" sz="4000" dirty="0">
                <a:solidFill>
                  <a:srgbClr val="045AB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INSTÂNCIA</a:t>
            </a: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 da classe!</a:t>
            </a: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52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28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FDA6B7A0-F5F3-4509-9C82-444598AC67C9}"/>
              </a:ext>
            </a:extLst>
          </p:cNvPr>
          <p:cNvSpPr/>
          <p:nvPr/>
        </p:nvSpPr>
        <p:spPr>
          <a:xfrm>
            <a:off x="697610" y="2135714"/>
            <a:ext cx="3941380" cy="33243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4800" dirty="0"/>
              <a:t>número:</a:t>
            </a:r>
          </a:p>
          <a:p>
            <a:pPr algn="ctr"/>
            <a:r>
              <a:rPr lang="pt-BR" sz="4800" dirty="0"/>
              <a:t>cliente:</a:t>
            </a:r>
          </a:p>
          <a:p>
            <a:pPr algn="ctr"/>
            <a:r>
              <a:rPr lang="pt-BR" sz="4800" dirty="0"/>
              <a:t>saldo:</a:t>
            </a:r>
          </a:p>
          <a:p>
            <a:pPr algn="ctr"/>
            <a:r>
              <a:rPr lang="pt-BR" sz="4800" dirty="0"/>
              <a:t>limite: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4571BADB-371B-4DE1-8AC9-C94BEBD75ADB}"/>
              </a:ext>
            </a:extLst>
          </p:cNvPr>
          <p:cNvCxnSpPr>
            <a:cxnSpLocks/>
            <a:stCxn id="29" idx="1"/>
            <a:endCxn id="11" idx="3"/>
          </p:cNvCxnSpPr>
          <p:nvPr/>
        </p:nvCxnSpPr>
        <p:spPr>
          <a:xfrm flipH="1">
            <a:off x="4638990" y="2154071"/>
            <a:ext cx="2814393" cy="16438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04364B8A-280D-4C0E-9294-49D685788E25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4638990" y="4202604"/>
            <a:ext cx="2814393" cy="9289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ângulo 28">
            <a:extLst>
              <a:ext uri="{FF2B5EF4-FFF2-40B4-BE49-F238E27FC236}">
                <a16:creationId xmlns:a16="http://schemas.microsoft.com/office/drawing/2014/main" id="{038F729B-D89C-4F32-9BF4-59587D8D7EC8}"/>
              </a:ext>
            </a:extLst>
          </p:cNvPr>
          <p:cNvSpPr/>
          <p:nvPr/>
        </p:nvSpPr>
        <p:spPr>
          <a:xfrm>
            <a:off x="7453383" y="994481"/>
            <a:ext cx="2915930" cy="23191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200" dirty="0"/>
              <a:t>número: 1234</a:t>
            </a:r>
          </a:p>
          <a:p>
            <a:pPr algn="ctr"/>
            <a:r>
              <a:rPr lang="pt-BR" sz="3200" dirty="0"/>
              <a:t>cliente: Maria</a:t>
            </a:r>
          </a:p>
          <a:p>
            <a:pPr algn="ctr"/>
            <a:r>
              <a:rPr lang="pt-BR" sz="3200" dirty="0"/>
              <a:t>saldo: 1000,00</a:t>
            </a:r>
          </a:p>
          <a:p>
            <a:pPr algn="ctr"/>
            <a:r>
              <a:rPr lang="pt-BR" sz="3200" dirty="0"/>
              <a:t>limite: 2500,00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BAF18C48-E8BA-4200-8FA5-8B0625B4752D}"/>
              </a:ext>
            </a:extLst>
          </p:cNvPr>
          <p:cNvSpPr/>
          <p:nvPr/>
        </p:nvSpPr>
        <p:spPr>
          <a:xfrm>
            <a:off x="7453383" y="3971951"/>
            <a:ext cx="2915930" cy="23191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200" dirty="0"/>
              <a:t>número: 4321</a:t>
            </a:r>
          </a:p>
          <a:p>
            <a:pPr algn="ctr"/>
            <a:r>
              <a:rPr lang="pt-BR" sz="3200" dirty="0"/>
              <a:t>cliente: </a:t>
            </a:r>
            <a:r>
              <a:rPr lang="pt-BR" sz="3200" dirty="0" err="1"/>
              <a:t>Jõao</a:t>
            </a:r>
            <a:endParaRPr lang="pt-BR" sz="3200" dirty="0"/>
          </a:p>
          <a:p>
            <a:pPr algn="ctr"/>
            <a:r>
              <a:rPr lang="pt-BR" sz="3200" dirty="0"/>
              <a:t>saldo: 700,00</a:t>
            </a:r>
          </a:p>
          <a:p>
            <a:pPr algn="ctr"/>
            <a:r>
              <a:rPr lang="pt-BR" sz="3200" dirty="0"/>
              <a:t>limite: 1300,00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BD6F93-C9C8-6DC5-E62C-D1C4FCEE1858}"/>
              </a:ext>
            </a:extLst>
          </p:cNvPr>
          <p:cNvSpPr txBox="1"/>
          <p:nvPr/>
        </p:nvSpPr>
        <p:spPr>
          <a:xfrm>
            <a:off x="1597412" y="1612495"/>
            <a:ext cx="2402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rgbClr val="045ABD"/>
                </a:solidFill>
              </a:rPr>
              <a:t>Especificação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B13183-6D53-A4F9-D020-49096168C470}"/>
              </a:ext>
            </a:extLst>
          </p:cNvPr>
          <p:cNvSpPr txBox="1"/>
          <p:nvPr/>
        </p:nvSpPr>
        <p:spPr>
          <a:xfrm>
            <a:off x="7840460" y="471262"/>
            <a:ext cx="1973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rgbClr val="045ABD"/>
                </a:solidFill>
              </a:rPr>
              <a:t>Instância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6151B2-7976-6619-2E1A-47D3BD44E36C}"/>
              </a:ext>
            </a:extLst>
          </p:cNvPr>
          <p:cNvSpPr txBox="1"/>
          <p:nvPr/>
        </p:nvSpPr>
        <p:spPr>
          <a:xfrm>
            <a:off x="8004223" y="3505493"/>
            <a:ext cx="1973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rgbClr val="045ABD"/>
                </a:solidFill>
              </a:rPr>
              <a:t>Instância 2</a:t>
            </a:r>
          </a:p>
        </p:txBody>
      </p:sp>
    </p:spTree>
    <p:extLst>
      <p:ext uri="{BB962C8B-B14F-4D97-AF65-F5344CB8AC3E}">
        <p14:creationId xmlns:p14="http://schemas.microsoft.com/office/powerpoint/2010/main" val="30760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29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12" name="Picture 4" descr="A picture containing drawing, bottle&#10;&#10;Description automatically generated">
            <a:extLst>
              <a:ext uri="{FF2B5EF4-FFF2-40B4-BE49-F238E27FC236}">
                <a16:creationId xmlns:a16="http://schemas.microsoft.com/office/drawing/2014/main" id="{18B1D279-8B06-4B90-BCFB-F2E30BCA3D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361" b="91309" l="4419" r="90930">
                        <a14:foregroundMark x1="45698" y1="8361" x2="45698" y2="8361"/>
                        <a14:foregroundMark x1="36628" y1="90979" x2="36628" y2="90979"/>
                        <a14:foregroundMark x1="33488" y1="89329" x2="33488" y2="89329"/>
                        <a14:foregroundMark x1="4419" y1="86469" x2="4419" y2="86469"/>
                        <a14:foregroundMark x1="13953" y1="86469" x2="13953" y2="86469"/>
                        <a14:foregroundMark x1="11860" y1="86139" x2="11860" y2="86139"/>
                        <a14:foregroundMark x1="11860" y1="86469" x2="11860" y2="86469"/>
                        <a14:foregroundMark x1="13605" y1="86139" x2="13605" y2="86139"/>
                        <a14:foregroundMark x1="12209" y1="86469" x2="27326" y2="89219"/>
                        <a14:foregroundMark x1="27326" y1="89219" x2="37442" y2="88119"/>
                        <a14:foregroundMark x1="40000" y1="90209" x2="40000" y2="90209"/>
                        <a14:foregroundMark x1="40000" y1="91419" x2="40000" y2="91419"/>
                        <a14:foregroundMark x1="40000" y1="91419" x2="60000" y2="90209"/>
                        <a14:foregroundMark x1="69186" y1="90649" x2="90930" y2="85259"/>
                        <a14:foregroundMark x1="84419" y1="86909" x2="22442" y2="88999"/>
                        <a14:foregroundMark x1="22442" y1="88999" x2="11395" y2="83608"/>
                        <a14:foregroundMark x1="72209" y1="88559" x2="35698" y2="89329"/>
                        <a14:foregroundMark x1="43953" y1="10451" x2="43953" y2="10451"/>
                        <a14:foregroundMark x1="46163" y1="9681" x2="46163" y2="9681"/>
                        <a14:foregroundMark x1="45233" y1="8361" x2="45233" y2="8361"/>
                        <a14:foregroundMark x1="46628" y1="9241" x2="46628" y2="9241"/>
                        <a14:foregroundMark x1="46163" y1="10011" x2="46163" y2="10011"/>
                        <a14:foregroundMark x1="45698" y1="8801" x2="45698" y2="8801"/>
                        <a14:foregroundMark x1="45698" y1="8801" x2="45698" y2="112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578" y="2284644"/>
            <a:ext cx="3188741" cy="3370425"/>
          </a:xfrm>
          <a:prstGeom prst="rect">
            <a:avLst/>
          </a:prstGeom>
        </p:spPr>
      </p:pic>
      <p:pic>
        <p:nvPicPr>
          <p:cNvPr id="13" name="Picture 10" descr="A picture containing table, food&#10;&#10;Description automatically generated">
            <a:extLst>
              <a:ext uri="{FF2B5EF4-FFF2-40B4-BE49-F238E27FC236}">
                <a16:creationId xmlns:a16="http://schemas.microsoft.com/office/drawing/2014/main" id="{AE1C9E45-1698-40AD-938F-18DDA0F0D7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658" b="91316" l="8667" r="90000">
                        <a14:foregroundMark x1="61778" y1="19605" x2="61778" y2="19605"/>
                        <a14:foregroundMark x1="64000" y1="16184" x2="74556" y2="13158"/>
                        <a14:foregroundMark x1="74778" y1="11316" x2="74778" y2="11316"/>
                        <a14:foregroundMark x1="75111" y1="8684" x2="57556" y2="8684"/>
                        <a14:foregroundMark x1="27556" y1="49474" x2="27556" y2="49474"/>
                        <a14:foregroundMark x1="13111" y1="47237" x2="13111" y2="47237"/>
                        <a14:foregroundMark x1="10889" y1="49474" x2="10889" y2="49474"/>
                        <a14:foregroundMark x1="13111" y1="46842" x2="13111" y2="46842"/>
                        <a14:foregroundMark x1="34556" y1="44211" x2="34556" y2="44211"/>
                        <a14:foregroundMark x1="56333" y1="27500" x2="56333" y2="27500"/>
                        <a14:foregroundMark x1="57222" y1="29868" x2="57222" y2="29868"/>
                        <a14:foregroundMark x1="57556" y1="32105" x2="57556" y2="32105"/>
                        <a14:foregroundMark x1="65222" y1="25263" x2="65222" y2="25263"/>
                        <a14:foregroundMark x1="65222" y1="25263" x2="65222" y2="25263"/>
                        <a14:foregroundMark x1="70667" y1="24079" x2="70667" y2="24079"/>
                        <a14:foregroundMark x1="70667" y1="24079" x2="70667" y2="24079"/>
                        <a14:foregroundMark x1="72556" y1="23421" x2="72556" y2="23421"/>
                        <a14:foregroundMark x1="72556" y1="23421" x2="72556" y2="23421"/>
                        <a14:foregroundMark x1="72556" y1="23421" x2="74556" y2="23816"/>
                        <a14:foregroundMark x1="76444" y1="23026" x2="80000" y2="23816"/>
                        <a14:foregroundMark x1="74556" y1="41184" x2="53111" y2="42632"/>
                        <a14:foregroundMark x1="54111" y1="48026" x2="65778" y2="48816"/>
                        <a14:foregroundMark x1="65778" y1="48816" x2="74556" y2="48421"/>
                        <a14:foregroundMark x1="80222" y1="44211" x2="58222" y2="33947"/>
                        <a14:foregroundMark x1="58222" y1="31711" x2="57889" y2="26842"/>
                        <a14:foregroundMark x1="59222" y1="27105" x2="71667" y2="34737"/>
                        <a14:foregroundMark x1="79333" y1="39342" x2="78667" y2="32105"/>
                        <a14:foregroundMark x1="23333" y1="49868" x2="22111" y2="53289"/>
                        <a14:foregroundMark x1="25556" y1="52500" x2="22111" y2="47632"/>
                        <a14:foregroundMark x1="22111" y1="47237" x2="25556" y2="50658"/>
                        <a14:foregroundMark x1="25333" y1="49079" x2="28778" y2="45658"/>
                        <a14:foregroundMark x1="27889" y1="45395" x2="16889" y2="47237"/>
                        <a14:foregroundMark x1="16889" y1="47237" x2="25889" y2="52895"/>
                        <a14:foregroundMark x1="25889" y1="52105" x2="16778" y2="59474"/>
                        <a14:foregroundMark x1="16778" y1="59474" x2="14111" y2="56316"/>
                        <a14:foregroundMark x1="10556" y1="56711" x2="15667" y2="60789"/>
                        <a14:foregroundMark x1="27222" y1="54474" x2="32000" y2="52500"/>
                        <a14:foregroundMark x1="28444" y1="61184" x2="18889" y2="62763"/>
                        <a14:foregroundMark x1="17889" y1="55921" x2="21778" y2="46447"/>
                        <a14:foregroundMark x1="18222" y1="45000" x2="24333" y2="48421"/>
                        <a14:foregroundMark x1="42889" y1="49079" x2="46667" y2="22763"/>
                        <a14:foregroundMark x1="46667" y1="22763" x2="57111" y2="16711"/>
                        <a14:foregroundMark x1="57111" y1="16711" x2="68556" y2="14079"/>
                        <a14:foregroundMark x1="68556" y1="14079" x2="77667" y2="22763"/>
                        <a14:foregroundMark x1="77667" y1="22763" x2="80889" y2="35921"/>
                        <a14:foregroundMark x1="80889" y1="35921" x2="80556" y2="50132"/>
                        <a14:foregroundMark x1="80556" y1="50132" x2="72000" y2="58553"/>
                        <a14:foregroundMark x1="72000" y1="58553" x2="55667" y2="58158"/>
                        <a14:foregroundMark x1="64889" y1="58553" x2="54667" y2="50132"/>
                        <a14:foregroundMark x1="54667" y1="50132" x2="52667" y2="23026"/>
                        <a14:foregroundMark x1="52667" y1="23026" x2="45222" y2="13289"/>
                        <a14:foregroundMark x1="45222" y1="13289" x2="67333" y2="11711"/>
                        <a14:foregroundMark x1="67333" y1="11711" x2="78444" y2="13289"/>
                        <a14:foregroundMark x1="78444" y1="13289" x2="82222" y2="26053"/>
                        <a14:foregroundMark x1="82222" y1="26053" x2="81222" y2="38947"/>
                        <a14:foregroundMark x1="82778" y1="35132" x2="82556" y2="48289"/>
                        <a14:foregroundMark x1="82556" y1="48289" x2="83444" y2="33947"/>
                        <a14:foregroundMark x1="79333" y1="49079" x2="56889" y2="51447"/>
                        <a14:foregroundMark x1="56889" y1="51447" x2="64333" y2="51711"/>
                        <a14:foregroundMark x1="52444" y1="54737" x2="49889" y2="41447"/>
                        <a14:foregroundMark x1="49889" y1="41447" x2="53111" y2="33553"/>
                        <a14:foregroundMark x1="72000" y1="7500" x2="80222" y2="16316"/>
                        <a14:foregroundMark x1="80222" y1="16316" x2="73111" y2="5658"/>
                        <a14:foregroundMark x1="73111" y1="5658" x2="67778" y2="5921"/>
                        <a14:foregroundMark x1="8667" y1="50658" x2="8667" y2="50658"/>
                        <a14:foregroundMark x1="32000" y1="58947" x2="32000" y2="58947"/>
                        <a14:foregroundMark x1="20444" y1="63553" x2="31556" y2="62368"/>
                        <a14:foregroundMark x1="31556" y1="62368" x2="38111" y2="51579"/>
                        <a14:foregroundMark x1="38111" y1="51579" x2="37444" y2="49474"/>
                        <a14:foregroundMark x1="46667" y1="46053" x2="43556" y2="44605"/>
                        <a14:foregroundMark x1="74222" y1="59342" x2="74556" y2="60526"/>
                        <a14:foregroundMark x1="74556" y1="59342" x2="76444" y2="57763"/>
                        <a14:foregroundMark x1="77667" y1="58947" x2="82222" y2="57105"/>
                        <a14:foregroundMark x1="55000" y1="38553" x2="58889" y2="35526"/>
                        <a14:foregroundMark x1="30444" y1="43816" x2="38111" y2="53289"/>
                        <a14:foregroundMark x1="38111" y1="53289" x2="37111" y2="55132"/>
                        <a14:foregroundMark x1="29778" y1="42632" x2="37444" y2="52105"/>
                        <a14:foregroundMark x1="37444" y1="52105" x2="36778" y2="55921"/>
                        <a14:foregroundMark x1="29111" y1="42368" x2="37778" y2="48026"/>
                        <a14:foregroundMark x1="13444" y1="43421" x2="17667" y2="41974"/>
                        <a14:foregroundMark x1="41222" y1="56316" x2="42556" y2="56711"/>
                        <a14:foregroundMark x1="12222" y1="61184" x2="28444" y2="51711"/>
                        <a14:foregroundMark x1="13944" y1="62763" x2="14444" y2="63158"/>
                        <a14:foregroundMark x1="13778" y1="62368" x2="13778" y2="61579"/>
                        <a14:foregroundMark x1="13778" y1="63553" x2="13778" y2="62368"/>
                        <a14:foregroundMark x1="36111" y1="58158" x2="33556" y2="60789"/>
                        <a14:foregroundMark x1="37444" y1="53289" x2="35889" y2="60526"/>
                        <a14:foregroundMark x1="10667" y1="61974" x2="10667" y2="61974"/>
                        <a14:foregroundMark x1="37000" y1="57368" x2="37000" y2="57368"/>
                        <a14:foregroundMark x1="37333" y1="56184" x2="37333" y2="56184"/>
                        <a14:foregroundMark x1="37778" y1="56053" x2="37778" y2="56053"/>
                        <a14:backgroundMark x1="11222" y1="6316" x2="11222" y2="6316"/>
                        <a14:backgroundMark x1="25889" y1="25263" x2="26889" y2="27500"/>
                        <a14:backgroundMark x1="17000" y1="73289" x2="18556" y2="80526"/>
                        <a14:backgroundMark x1="76778" y1="83553" x2="77111" y2="80921"/>
                        <a14:backgroundMark x1="56333" y1="91447" x2="50889" y2="90395"/>
                        <a14:backgroundMark x1="59444" y1="73684" x2="63000" y2="71842"/>
                        <a14:backgroundMark x1="56333" y1="91447" x2="56889" y2="93026"/>
                        <a14:backgroundMark x1="56889" y1="91447" x2="56889" y2="91447"/>
                        <a14:backgroundMark x1="56000" y1="91184" x2="54667" y2="92237"/>
                        <a14:backgroundMark x1="55667" y1="90000" x2="56889" y2="91842"/>
                        <a14:backgroundMark x1="57889" y1="91447" x2="59222" y2="92237"/>
                        <a14:backgroundMark x1="23000" y1="29079" x2="23000" y2="29079"/>
                        <a14:backgroundMark x1="18556" y1="30526" x2="23667" y2="20395"/>
                        <a14:backgroundMark x1="26556" y1="16579" x2="29111" y2="25263"/>
                        <a14:backgroundMark x1="14778" y1="31711" x2="30778" y2="14737"/>
                        <a14:backgroundMark x1="28444" y1="19211" x2="31889" y2="32500"/>
                        <a14:backgroundMark x1="31889" y1="32500" x2="34222" y2="36316"/>
                        <a14:backgroundMark x1="36444" y1="37368" x2="33778" y2="21842"/>
                        <a14:backgroundMark x1="33778" y1="21842" x2="34556" y2="11316"/>
                        <a14:backgroundMark x1="86000" y1="35921" x2="86333" y2="46053"/>
                        <a14:backgroundMark x1="87333" y1="52500" x2="89222" y2="48026"/>
                        <a14:backgroundMark x1="18889" y1="77895" x2="18889" y2="77895"/>
                        <a14:backgroundMark x1="20444" y1="75658" x2="12556" y2="66579"/>
                        <a14:backgroundMark x1="12556" y1="66579" x2="21111" y2="74868"/>
                        <a14:backgroundMark x1="21111" y1="74868" x2="22444" y2="80921"/>
                        <a14:backgroundMark x1="10222" y1="61974" x2="10222" y2="61974"/>
                        <a14:backgroundMark x1="10222" y1="61184" x2="10222" y2="61184"/>
                        <a14:backgroundMark x1="11778" y1="62763" x2="11778" y2="62763"/>
                        <a14:backgroundMark x1="11778" y1="62763" x2="11000" y2="61842"/>
                        <a14:backgroundMark x1="38556" y1="58947" x2="38556" y2="58947"/>
                        <a14:backgroundMark x1="39778" y1="55658" x2="39778" y2="55658"/>
                        <a14:backgroundMark x1="12333" y1="62368" x2="12333" y2="62368"/>
                        <a14:backgroundMark x1="12556" y1="62500" x2="12556" y2="62500"/>
                        <a14:backgroundMark x1="12000" y1="61316" x2="12000" y2="61316"/>
                        <a14:backgroundMark x1="13667" y1="63816" x2="13667" y2="63816"/>
                        <a14:backgroundMark x1="13444" y1="63553" x2="13444" y2="63553"/>
                        <a14:backgroundMark x1="13556" y1="63553" x2="13556" y2="63553"/>
                        <a14:backgroundMark x1="10333" y1="62237" x2="10333" y2="62237"/>
                        <a14:backgroundMark x1="11889" y1="61184" x2="11889" y2="61184"/>
                        <a14:backgroundMark x1="13556" y1="63553" x2="13556" y2="63553"/>
                        <a14:backgroundMark x1="13556" y1="63553" x2="13556" y2="635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31" y="2171055"/>
            <a:ext cx="4334777" cy="3660478"/>
          </a:xfrm>
          <a:prstGeom prst="rect">
            <a:avLst/>
          </a:prstGeom>
        </p:spPr>
      </p:pic>
      <p:cxnSp>
        <p:nvCxnSpPr>
          <p:cNvPr id="14" name="Straight Arrow Connector 12">
            <a:extLst>
              <a:ext uri="{FF2B5EF4-FFF2-40B4-BE49-F238E27FC236}">
                <a16:creationId xmlns:a16="http://schemas.microsoft.com/office/drawing/2014/main" id="{284B3F21-D44D-4ADA-B794-5819ACE17A8C}"/>
              </a:ext>
            </a:extLst>
          </p:cNvPr>
          <p:cNvCxnSpPr>
            <a:cxnSpLocks/>
          </p:cNvCxnSpPr>
          <p:nvPr/>
        </p:nvCxnSpPr>
        <p:spPr>
          <a:xfrm>
            <a:off x="5609408" y="3808789"/>
            <a:ext cx="1513626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666EF62F-1EF5-4F16-BD51-34B3078D6E96}"/>
              </a:ext>
            </a:extLst>
          </p:cNvPr>
          <p:cNvSpPr txBox="1">
            <a:spLocks/>
          </p:cNvSpPr>
          <p:nvPr/>
        </p:nvSpPr>
        <p:spPr>
          <a:xfrm>
            <a:off x="487081" y="455940"/>
            <a:ext cx="11704919" cy="2973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9"/>
              </a:buBlip>
            </a:pP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Na vida não comemos a receita!</a:t>
            </a:r>
          </a:p>
          <a:p>
            <a:pPr>
              <a:buFont typeface="Arial" panose="020B0604020202020204" pitchFamily="34" charset="0"/>
              <a:buBlip>
                <a:blip r:embed="rId9"/>
              </a:buBlip>
            </a:pP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Precisamos “construir” o  bolo primeiro</a:t>
            </a: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889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74703B7-CB59-438D-9501-10A8E63AA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3</a:t>
            </a:fld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CC7FDBE-F9D4-4C19-A0C8-DA6CBBF8E7D1}"/>
              </a:ext>
            </a:extLst>
          </p:cNvPr>
          <p:cNvSpPr/>
          <p:nvPr/>
        </p:nvSpPr>
        <p:spPr>
          <a:xfrm>
            <a:off x="5374672" y="136525"/>
            <a:ext cx="2039815" cy="117230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 dirty="0"/>
              <a:t>Paradigmas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366B2C0-E7A7-4F4C-ABC0-D7EEEC3A8F6F}"/>
              </a:ext>
            </a:extLst>
          </p:cNvPr>
          <p:cNvSpPr/>
          <p:nvPr/>
        </p:nvSpPr>
        <p:spPr>
          <a:xfrm>
            <a:off x="2373484" y="2074130"/>
            <a:ext cx="2039815" cy="117230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 dirty="0"/>
              <a:t>Imperativo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A99865F-AE96-41FD-8689-920441946DA5}"/>
              </a:ext>
            </a:extLst>
          </p:cNvPr>
          <p:cNvSpPr/>
          <p:nvPr/>
        </p:nvSpPr>
        <p:spPr>
          <a:xfrm>
            <a:off x="1002533" y="3832591"/>
            <a:ext cx="2039815" cy="117230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 dirty="0"/>
              <a:t>Estruturado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DDFEBC5-0110-420C-AA5E-77E5D85A5826}"/>
              </a:ext>
            </a:extLst>
          </p:cNvPr>
          <p:cNvSpPr/>
          <p:nvPr/>
        </p:nvSpPr>
        <p:spPr>
          <a:xfrm>
            <a:off x="3828881" y="3850057"/>
            <a:ext cx="2039815" cy="117230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 dirty="0"/>
              <a:t>Orientado a Objetos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D48D4E4-C3BF-41E7-B633-A9CD021F3256}"/>
              </a:ext>
            </a:extLst>
          </p:cNvPr>
          <p:cNvSpPr/>
          <p:nvPr/>
        </p:nvSpPr>
        <p:spPr>
          <a:xfrm>
            <a:off x="8095942" y="2074130"/>
            <a:ext cx="2039815" cy="117230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 dirty="0"/>
              <a:t>Declarativo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09F73D5-AF89-4501-86B6-25804F909820}"/>
              </a:ext>
            </a:extLst>
          </p:cNvPr>
          <p:cNvSpPr/>
          <p:nvPr/>
        </p:nvSpPr>
        <p:spPr>
          <a:xfrm>
            <a:off x="6655229" y="3832591"/>
            <a:ext cx="2039815" cy="117230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 dirty="0"/>
              <a:t>Funcional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6014623-C112-46AC-9A71-53AF97A25348}"/>
              </a:ext>
            </a:extLst>
          </p:cNvPr>
          <p:cNvSpPr/>
          <p:nvPr/>
        </p:nvSpPr>
        <p:spPr>
          <a:xfrm>
            <a:off x="9481577" y="3743934"/>
            <a:ext cx="2039815" cy="117230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 dirty="0"/>
              <a:t>Lógico</a:t>
            </a:r>
          </a:p>
        </p:txBody>
      </p:sp>
      <p:cxnSp>
        <p:nvCxnSpPr>
          <p:cNvPr id="21" name="Conector: Angulado 20">
            <a:extLst>
              <a:ext uri="{FF2B5EF4-FFF2-40B4-BE49-F238E27FC236}">
                <a16:creationId xmlns:a16="http://schemas.microsoft.com/office/drawing/2014/main" id="{A1E920EE-C6CC-41DD-98B2-6666E0C504F2}"/>
              </a:ext>
            </a:extLst>
          </p:cNvPr>
          <p:cNvCxnSpPr>
            <a:stCxn id="11" idx="1"/>
            <a:endCxn id="12" idx="0"/>
          </p:cNvCxnSpPr>
          <p:nvPr/>
        </p:nvCxnSpPr>
        <p:spPr>
          <a:xfrm rot="10800000" flipV="1">
            <a:off x="3393392" y="722678"/>
            <a:ext cx="1981280" cy="1351451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6712930E-409C-4E66-96C0-B48ACE72DCA9}"/>
              </a:ext>
            </a:extLst>
          </p:cNvPr>
          <p:cNvCxnSpPr>
            <a:cxnSpLocks/>
            <a:stCxn id="11" idx="3"/>
            <a:endCxn id="15" idx="0"/>
          </p:cNvCxnSpPr>
          <p:nvPr/>
        </p:nvCxnSpPr>
        <p:spPr>
          <a:xfrm>
            <a:off x="7414487" y="722679"/>
            <a:ext cx="1701363" cy="1351451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: Angulado 24">
            <a:extLst>
              <a:ext uri="{FF2B5EF4-FFF2-40B4-BE49-F238E27FC236}">
                <a16:creationId xmlns:a16="http://schemas.microsoft.com/office/drawing/2014/main" id="{43819E34-82CA-4AEB-A091-4D0A71460370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rot="10800000" flipV="1">
            <a:off x="2022442" y="2660283"/>
            <a:ext cx="351043" cy="1172307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Angulado 28">
            <a:extLst>
              <a:ext uri="{FF2B5EF4-FFF2-40B4-BE49-F238E27FC236}">
                <a16:creationId xmlns:a16="http://schemas.microsoft.com/office/drawing/2014/main" id="{448A7C0C-5587-4B48-B409-B2FF606B2C22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4413299" y="2660284"/>
            <a:ext cx="435490" cy="1189773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: Angulado 35">
            <a:extLst>
              <a:ext uri="{FF2B5EF4-FFF2-40B4-BE49-F238E27FC236}">
                <a16:creationId xmlns:a16="http://schemas.microsoft.com/office/drawing/2014/main" id="{50203E09-0F56-4F89-816A-860AC174FDD5}"/>
              </a:ext>
            </a:extLst>
          </p:cNvPr>
          <p:cNvCxnSpPr>
            <a:cxnSpLocks/>
            <a:stCxn id="15" idx="3"/>
            <a:endCxn id="17" idx="0"/>
          </p:cNvCxnSpPr>
          <p:nvPr/>
        </p:nvCxnSpPr>
        <p:spPr>
          <a:xfrm>
            <a:off x="10135757" y="2660284"/>
            <a:ext cx="365728" cy="1083650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: Angulado 38">
            <a:extLst>
              <a:ext uri="{FF2B5EF4-FFF2-40B4-BE49-F238E27FC236}">
                <a16:creationId xmlns:a16="http://schemas.microsoft.com/office/drawing/2014/main" id="{C3CA85E5-5392-4B78-84ED-AB4A496685D4}"/>
              </a:ext>
            </a:extLst>
          </p:cNvPr>
          <p:cNvCxnSpPr>
            <a:cxnSpLocks/>
            <a:stCxn id="15" idx="1"/>
            <a:endCxn id="16" idx="0"/>
          </p:cNvCxnSpPr>
          <p:nvPr/>
        </p:nvCxnSpPr>
        <p:spPr>
          <a:xfrm rot="10800000" flipV="1">
            <a:off x="7675138" y="2660283"/>
            <a:ext cx="420805" cy="1172307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02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30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666EF62F-1EF5-4F16-BD51-34B3078D6E96}"/>
              </a:ext>
            </a:extLst>
          </p:cNvPr>
          <p:cNvSpPr txBox="1">
            <a:spLocks/>
          </p:cNvSpPr>
          <p:nvPr/>
        </p:nvSpPr>
        <p:spPr>
          <a:xfrm>
            <a:off x="487081" y="455940"/>
            <a:ext cx="11704919" cy="2973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Vamos criar a nossa classe Conta</a:t>
            </a: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B4196D9-CD20-49F9-90DA-C7E6A08409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469" y="1469952"/>
            <a:ext cx="3771900" cy="4343400"/>
          </a:xfrm>
          <a:prstGeom prst="rect">
            <a:avLst/>
          </a:prstGeom>
        </p:spPr>
      </p:pic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FDB8FDB4-C408-4978-9083-123BAFB4E74F}"/>
              </a:ext>
            </a:extLst>
          </p:cNvPr>
          <p:cNvSpPr txBox="1">
            <a:spLocks/>
          </p:cNvSpPr>
          <p:nvPr/>
        </p:nvSpPr>
        <p:spPr>
          <a:xfrm>
            <a:off x="4748202" y="1646238"/>
            <a:ext cx="7178550" cy="4045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Variáveis declaradas no escopo da classe chamamos de </a:t>
            </a:r>
            <a:r>
              <a:rPr lang="pt-BR" sz="4000" dirty="0">
                <a:solidFill>
                  <a:srgbClr val="045AB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“Membros da classe” (ou “atributos”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4000" dirty="0">
                <a:solidFill>
                  <a:srgbClr val="045AB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Campos da classe (</a:t>
            </a:r>
            <a:r>
              <a:rPr lang="pt-BR" sz="4000" i="1" dirty="0" err="1">
                <a:solidFill>
                  <a:srgbClr val="045AB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field</a:t>
            </a:r>
            <a:r>
              <a:rPr lang="pt-BR" sz="4000" dirty="0">
                <a:solidFill>
                  <a:srgbClr val="045AB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endParaRPr lang="pt-BR" sz="44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94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31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666EF62F-1EF5-4F16-BD51-34B3078D6E96}"/>
              </a:ext>
            </a:extLst>
          </p:cNvPr>
          <p:cNvSpPr txBox="1">
            <a:spLocks/>
          </p:cNvSpPr>
          <p:nvPr/>
        </p:nvSpPr>
        <p:spPr>
          <a:xfrm>
            <a:off x="487082" y="455940"/>
            <a:ext cx="10705852" cy="2973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Ok! Temos nossa especificação de Conta, mas como usá-la?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 Precisamos de uma instância de Conta</a:t>
            </a: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826579A-AE29-4202-B137-D0AE465EF9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804" y="2732647"/>
            <a:ext cx="7077075" cy="3514725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D61E69E4-8DEB-47D6-8C4E-649C12A24815}"/>
              </a:ext>
            </a:extLst>
          </p:cNvPr>
          <p:cNvSpPr txBox="1">
            <a:spLocks/>
          </p:cNvSpPr>
          <p:nvPr/>
        </p:nvSpPr>
        <p:spPr>
          <a:xfrm>
            <a:off x="8105602" y="2992924"/>
            <a:ext cx="4086308" cy="3161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600" dirty="0">
                <a:latin typeface="Segoe UI" panose="020B0502040204020203" pitchFamily="34" charset="0"/>
                <a:cs typeface="Segoe UI" panose="020B0502040204020203" pitchFamily="34" charset="0"/>
              </a:rPr>
              <a:t>Mas onde ela está sendo salva?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600" dirty="0">
                <a:latin typeface="Segoe UI" panose="020B0502040204020203" pitchFamily="34" charset="0"/>
                <a:cs typeface="Segoe UI" panose="020B0502040204020203" pitchFamily="34" charset="0"/>
              </a:rPr>
              <a:t>Para o além!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endParaRPr lang="pt-BR" sz="4000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11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32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666EF62F-1EF5-4F16-BD51-34B3078D6E96}"/>
              </a:ext>
            </a:extLst>
          </p:cNvPr>
          <p:cNvSpPr txBox="1">
            <a:spLocks/>
          </p:cNvSpPr>
          <p:nvPr/>
        </p:nvSpPr>
        <p:spPr>
          <a:xfrm>
            <a:off x="487081" y="455940"/>
            <a:ext cx="10866719" cy="2973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Precisamos atribuir a instância de Conta para alguma variável!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Ela precisa ser capaz de salvar uma dado tipo “Conta”.</a:t>
            </a: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0B8F42F-F4EA-4870-ADBB-D0050CCA4F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627" y="2489200"/>
            <a:ext cx="802957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33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666EF62F-1EF5-4F16-BD51-34B3078D6E96}"/>
              </a:ext>
            </a:extLst>
          </p:cNvPr>
          <p:cNvSpPr txBox="1">
            <a:spLocks/>
          </p:cNvSpPr>
          <p:nvPr/>
        </p:nvSpPr>
        <p:spPr>
          <a:xfrm>
            <a:off x="487081" y="455940"/>
            <a:ext cx="11704919" cy="2973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Atribuindo valores e acessando esses valores!</a:t>
            </a: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254719-08B8-0BF1-36CE-6E767CF206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2284" y="2007351"/>
            <a:ext cx="9974511" cy="358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7242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34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666EF62F-1EF5-4F16-BD51-34B3078D6E96}"/>
              </a:ext>
            </a:extLst>
          </p:cNvPr>
          <p:cNvSpPr txBox="1">
            <a:spLocks/>
          </p:cNvSpPr>
          <p:nvPr/>
        </p:nvSpPr>
        <p:spPr>
          <a:xfrm>
            <a:off x="487081" y="455940"/>
            <a:ext cx="11704919" cy="2973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E as ações (comportamento) da classe Conta? 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Vamos criar métodos para isso.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Como podemos sacar e depositar nessa conta?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Fazemos isso na classe Conta!</a:t>
            </a: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B3300-6FEE-BA72-2001-A8E0F304B8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1431" y="2996433"/>
            <a:ext cx="4669137" cy="379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51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35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666EF62F-1EF5-4F16-BD51-34B3078D6E96}"/>
              </a:ext>
            </a:extLst>
          </p:cNvPr>
          <p:cNvSpPr txBox="1">
            <a:spLocks/>
          </p:cNvSpPr>
          <p:nvPr/>
        </p:nvSpPr>
        <p:spPr>
          <a:xfrm>
            <a:off x="487081" y="455941"/>
            <a:ext cx="11704919" cy="1713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Invocando o método!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4000" dirty="0">
                <a:latin typeface="Segoe UI" panose="020B0502040204020203" pitchFamily="34" charset="0"/>
                <a:cs typeface="Segoe UI" panose="020B0502040204020203" pitchFamily="34" charset="0"/>
              </a:rPr>
              <a:t>O operador “.” tem essa função!</a:t>
            </a: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6180F88-ED9B-4D1D-AD14-8EC9100CD0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5690" y="2169043"/>
            <a:ext cx="7040619" cy="402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18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Exercício 1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36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2B510928-F819-46EF-A30F-0AD644B0D07F}"/>
              </a:ext>
            </a:extLst>
          </p:cNvPr>
          <p:cNvSpPr txBox="1">
            <a:spLocks/>
          </p:cNvSpPr>
          <p:nvPr/>
        </p:nvSpPr>
        <p:spPr>
          <a:xfrm>
            <a:off x="838200" y="1276985"/>
            <a:ext cx="10515600" cy="4530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Exercício 1 – Zumbis</a:t>
            </a:r>
          </a:p>
        </p:txBody>
      </p:sp>
      <p:pic>
        <p:nvPicPr>
          <p:cNvPr id="3074" name="Picture 2" descr="23 melhor ideia de Fotos de zumbi | fotos de zumbi, zumbi, festa zumbi">
            <a:extLst>
              <a:ext uri="{FF2B5EF4-FFF2-40B4-BE49-F238E27FC236}">
                <a16:creationId xmlns:a16="http://schemas.microsoft.com/office/drawing/2014/main" id="{6BDC75E2-A1EE-36CC-5AA0-A8C526201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194" y="1960986"/>
            <a:ext cx="3125612" cy="416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1851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Exercício 1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37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2B510928-F819-46EF-A30F-0AD644B0D07F}"/>
              </a:ext>
            </a:extLst>
          </p:cNvPr>
          <p:cNvSpPr txBox="1">
            <a:spLocks/>
          </p:cNvSpPr>
          <p:nvPr/>
        </p:nvSpPr>
        <p:spPr>
          <a:xfrm>
            <a:off x="838200" y="1276985"/>
            <a:ext cx="10515600" cy="4530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Exercício 1 – Zumbis</a:t>
            </a:r>
          </a:p>
          <a:p>
            <a:pPr marL="0" indent="0">
              <a:buNone/>
            </a:pPr>
            <a:r>
              <a:rPr lang="pt-BR" sz="3200" dirty="0"/>
              <a:t>Você e seus amigos querem criar um software para modelar zumbis. Crie uma classe que representa um zumbi. O que um zumbi sabe sobre si? E o que ele sabe fazer?</a:t>
            </a:r>
          </a:p>
          <a:p>
            <a:pPr marL="0" indent="0">
              <a:buNone/>
            </a:pPr>
            <a:r>
              <a:rPr lang="pt-BR" sz="3200" dirty="0"/>
              <a:t>Depois crie uma classe Principal (</a:t>
            </a:r>
            <a:r>
              <a:rPr lang="pt-BR" sz="3200" dirty="0" err="1"/>
              <a:t>App</a:t>
            </a:r>
            <a:r>
              <a:rPr lang="pt-BR" sz="3200" dirty="0"/>
              <a:t>) que use o zumbi e invoque suas ações</a:t>
            </a:r>
          </a:p>
        </p:txBody>
      </p:sp>
    </p:spTree>
    <p:extLst>
      <p:ext uri="{BB962C8B-B14F-4D97-AF65-F5344CB8AC3E}">
        <p14:creationId xmlns:p14="http://schemas.microsoft.com/office/powerpoint/2010/main" val="22991849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/>
              <a:t>Objetos são acessados por referencia!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38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2A9C689C-C780-4BD4-9693-964F09A6F654}"/>
              </a:ext>
            </a:extLst>
          </p:cNvPr>
          <p:cNvSpPr txBox="1">
            <a:spLocks/>
          </p:cNvSpPr>
          <p:nvPr/>
        </p:nvSpPr>
        <p:spPr>
          <a:xfrm>
            <a:off x="838200" y="1646238"/>
            <a:ext cx="10515600" cy="4530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Quando declaramos uma variável para guardar um objeto, estamos na verdade guardando uma REFERÊNCIA para esse objeto. 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 Exemplo:</a:t>
            </a:r>
          </a:p>
          <a:p>
            <a:pPr lvl="1">
              <a:buBlip>
                <a:blip r:embed="rId6"/>
              </a:buBlip>
            </a:pPr>
            <a:r>
              <a:rPr lang="pt-BR" sz="2800" dirty="0"/>
              <a:t> Conta c = </a:t>
            </a:r>
            <a:r>
              <a:rPr lang="pt-BR" sz="2800" dirty="0">
                <a:solidFill>
                  <a:schemeClr val="accent1"/>
                </a:solidFill>
              </a:rPr>
              <a:t>new</a:t>
            </a:r>
            <a:r>
              <a:rPr lang="pt-BR" sz="2800" dirty="0"/>
              <a:t> Conta();</a:t>
            </a:r>
          </a:p>
          <a:p>
            <a:pPr lvl="1">
              <a:buBlip>
                <a:blip r:embed="rId6"/>
              </a:buBlip>
            </a:pPr>
            <a:r>
              <a:rPr lang="pt-BR" sz="2800" dirty="0"/>
              <a:t> Não é correto dizer que “c” é  um objeto. </a:t>
            </a:r>
          </a:p>
          <a:p>
            <a:pPr lvl="1">
              <a:buBlip>
                <a:blip r:embed="rId6"/>
              </a:buBlip>
            </a:pPr>
            <a:r>
              <a:rPr lang="pt-BR" sz="2800" dirty="0"/>
              <a:t> Dizemos que “c” é uma variável que </a:t>
            </a:r>
            <a:r>
              <a:rPr lang="pt-BR" sz="2800" dirty="0">
                <a:solidFill>
                  <a:srgbClr val="045ABD"/>
                </a:solidFill>
              </a:rPr>
              <a:t>guarda uma REFERÊNCIA para uma INSTÂNCIA de Conta 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15294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/>
              <a:t>Objetos são acessados por referencia!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39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29456801-C9D9-4D44-8AC9-6156B75A045C}"/>
              </a:ext>
            </a:extLst>
          </p:cNvPr>
          <p:cNvSpPr txBox="1">
            <a:spLocks/>
          </p:cNvSpPr>
          <p:nvPr/>
        </p:nvSpPr>
        <p:spPr>
          <a:xfrm>
            <a:off x="838200" y="1646238"/>
            <a:ext cx="10515600" cy="4530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As variáveis c1 e c2 são “ponteiros” para o objeto Conta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Mas não podemos fazer a aritmética de ponteiros com essas variáveis!!!!!!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endParaRPr lang="pt-BR" sz="3200" dirty="0"/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endParaRPr lang="pt-BR" sz="3200" dirty="0"/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endParaRPr lang="pt-BR" sz="3200" dirty="0"/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endParaRPr lang="pt-BR" sz="3200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F94EADBF-3873-462B-A6AD-8A3C4D68D3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429000"/>
            <a:ext cx="402907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68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Imperativo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74703B7-CB59-438D-9501-10A8E63AA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4</a:t>
            </a:fld>
            <a:endParaRPr lang="pt-BR"/>
          </a:p>
        </p:txBody>
      </p:sp>
      <p:pic>
        <p:nvPicPr>
          <p:cNvPr id="2050" name="Picture 2" descr="AGORA ENTENDI O MODO IMPERATIVO QUERO VER ALGUEM FUGIR DAS MINHAS ORDENS  AGORA ! - Gerador de Memes Online">
            <a:extLst>
              <a:ext uri="{FF2B5EF4-FFF2-40B4-BE49-F238E27FC236}">
                <a16:creationId xmlns:a16="http://schemas.microsoft.com/office/drawing/2014/main" id="{DC069936-8E45-8766-0734-983F54971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894" y="1356254"/>
            <a:ext cx="6910211" cy="518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0857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/>
              <a:t>Objetos são acessados por referencia!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40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29456801-C9D9-4D44-8AC9-6156B75A045C}"/>
              </a:ext>
            </a:extLst>
          </p:cNvPr>
          <p:cNvSpPr txBox="1">
            <a:spLocks/>
          </p:cNvSpPr>
          <p:nvPr/>
        </p:nvSpPr>
        <p:spPr>
          <a:xfrm>
            <a:off x="838200" y="1646238"/>
            <a:ext cx="10515600" cy="4530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 Podemos comparar variáveis de referências?</a:t>
            </a:r>
          </a:p>
          <a:p>
            <a:pPr lvl="1">
              <a:buFont typeface="Arial" panose="020B0604020202020204" pitchFamily="34" charset="0"/>
              <a:buBlip>
                <a:blip r:embed="rId5"/>
              </a:buBlip>
            </a:pPr>
            <a:r>
              <a:rPr lang="pt-BR" sz="2800" dirty="0"/>
              <a:t>Sim, mas fique atento!</a:t>
            </a:r>
          </a:p>
          <a:p>
            <a:pPr lvl="1">
              <a:buFont typeface="Arial" panose="020B0604020202020204" pitchFamily="34" charset="0"/>
              <a:buBlip>
                <a:blip r:embed="rId5"/>
              </a:buBlip>
            </a:pPr>
            <a:r>
              <a:rPr lang="pt-BR" sz="2800" dirty="0"/>
              <a:t>Lembre-se que são referências!!!!!</a:t>
            </a:r>
          </a:p>
          <a:p>
            <a:pPr marL="457200" lvl="1" indent="0">
              <a:buNone/>
            </a:pPr>
            <a:endParaRPr lang="pt-BR" sz="2800" dirty="0"/>
          </a:p>
        </p:txBody>
      </p:sp>
      <p:pic>
        <p:nvPicPr>
          <p:cNvPr id="9" name="Picture 2" descr="Resultado de imagem para warning">
            <a:extLst>
              <a:ext uri="{FF2B5EF4-FFF2-40B4-BE49-F238E27FC236}">
                <a16:creationId xmlns:a16="http://schemas.microsoft.com/office/drawing/2014/main" id="{D1A93CB9-0612-40BA-8A99-D899E32F7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882" y="2165574"/>
            <a:ext cx="2617118" cy="227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15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A6D6DDB-35BE-417E-B4F0-565F1FBD5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12" y="1464913"/>
            <a:ext cx="5554980" cy="465775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/>
              <a:t>Objetos são acessados por referencia!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41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1CCD57B-1A48-44BD-A2A9-F31A8836B3B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7637" b="41458"/>
          <a:stretch/>
        </p:blipFill>
        <p:spPr>
          <a:xfrm>
            <a:off x="4122721" y="4102719"/>
            <a:ext cx="4295141" cy="67451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49DEBAA-77DD-465F-8700-0756B4DA8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61" r="49520"/>
          <a:stretch/>
        </p:blipFill>
        <p:spPr bwMode="auto">
          <a:xfrm>
            <a:off x="8662145" y="3627120"/>
            <a:ext cx="2013201" cy="258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7FDED3B6-2575-41E8-9828-D2949A89B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20" b="55582"/>
          <a:stretch/>
        </p:blipFill>
        <p:spPr bwMode="auto">
          <a:xfrm>
            <a:off x="8662145" y="1404783"/>
            <a:ext cx="2013201" cy="215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34956C64-4D58-4CD0-B2B3-7F6932EEEB8C}"/>
              </a:ext>
            </a:extLst>
          </p:cNvPr>
          <p:cNvSpPr/>
          <p:nvPr/>
        </p:nvSpPr>
        <p:spPr>
          <a:xfrm>
            <a:off x="669516" y="1520341"/>
            <a:ext cx="3453206" cy="15073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2FE76240-23D4-486F-890F-B43BE9B2E2A0}"/>
              </a:ext>
            </a:extLst>
          </p:cNvPr>
          <p:cNvSpPr/>
          <p:nvPr/>
        </p:nvSpPr>
        <p:spPr>
          <a:xfrm>
            <a:off x="669515" y="3188943"/>
            <a:ext cx="3453206" cy="15073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648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A6D6DDB-35BE-417E-B4F0-565F1FBD5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12" y="1464913"/>
            <a:ext cx="5554980" cy="465775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/>
              <a:t>Objetos são acessados por referencia!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42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34956C64-4D58-4CD0-B2B3-7F6932EEEB8C}"/>
              </a:ext>
            </a:extLst>
          </p:cNvPr>
          <p:cNvSpPr/>
          <p:nvPr/>
        </p:nvSpPr>
        <p:spPr>
          <a:xfrm>
            <a:off x="669516" y="1520341"/>
            <a:ext cx="3453206" cy="15073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2FE76240-23D4-486F-890F-B43BE9B2E2A0}"/>
              </a:ext>
            </a:extLst>
          </p:cNvPr>
          <p:cNvSpPr/>
          <p:nvPr/>
        </p:nvSpPr>
        <p:spPr>
          <a:xfrm>
            <a:off x="669515" y="3188943"/>
            <a:ext cx="3453206" cy="15073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62CA115-584B-415C-A7B7-04769C0DA597}"/>
              </a:ext>
            </a:extLst>
          </p:cNvPr>
          <p:cNvSpPr/>
          <p:nvPr/>
        </p:nvSpPr>
        <p:spPr>
          <a:xfrm>
            <a:off x="6275978" y="2312670"/>
            <a:ext cx="2540000" cy="3810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D52D1E9E-A867-4A89-9B3F-DCAE78F094A7}"/>
              </a:ext>
            </a:extLst>
          </p:cNvPr>
          <p:cNvSpPr/>
          <p:nvPr/>
        </p:nvSpPr>
        <p:spPr>
          <a:xfrm>
            <a:off x="9284550" y="2297257"/>
            <a:ext cx="2540000" cy="3810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4D65EC22-6A37-4146-BDCE-9C63C394949B}"/>
              </a:ext>
            </a:extLst>
          </p:cNvPr>
          <p:cNvSpPr txBox="1">
            <a:spLocks/>
          </p:cNvSpPr>
          <p:nvPr/>
        </p:nvSpPr>
        <p:spPr>
          <a:xfrm>
            <a:off x="7027366" y="1505093"/>
            <a:ext cx="1381080" cy="792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pt-BR" sz="3600" dirty="0" err="1"/>
              <a:t>Heap</a:t>
            </a:r>
            <a:endParaRPr lang="pt-BR" sz="3600" dirty="0"/>
          </a:p>
        </p:txBody>
      </p:sp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1DF1D37E-FD23-4D4C-A0A2-D47537ECDF81}"/>
              </a:ext>
            </a:extLst>
          </p:cNvPr>
          <p:cNvSpPr txBox="1">
            <a:spLocks/>
          </p:cNvSpPr>
          <p:nvPr/>
        </p:nvSpPr>
        <p:spPr>
          <a:xfrm>
            <a:off x="10004390" y="1505093"/>
            <a:ext cx="1381080" cy="792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pt-BR" sz="3600" dirty="0" err="1"/>
              <a:t>Stack</a:t>
            </a:r>
            <a:endParaRPr lang="pt-BR" sz="3600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29ADEEA-443C-4ED1-A6B6-248848DA2492}"/>
              </a:ext>
            </a:extLst>
          </p:cNvPr>
          <p:cNvSpPr/>
          <p:nvPr/>
        </p:nvSpPr>
        <p:spPr>
          <a:xfrm>
            <a:off x="9284550" y="5550619"/>
            <a:ext cx="2540000" cy="56722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c1</a:t>
            </a:r>
            <a:endParaRPr lang="pt-BR" sz="3200" dirty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7313ACE8-6EFC-47BA-A748-29EE8A494AED}"/>
              </a:ext>
            </a:extLst>
          </p:cNvPr>
          <p:cNvSpPr/>
          <p:nvPr/>
        </p:nvSpPr>
        <p:spPr>
          <a:xfrm>
            <a:off x="9284550" y="4978052"/>
            <a:ext cx="2540000" cy="56722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c2</a:t>
            </a:r>
            <a:endParaRPr lang="pt-BR" sz="3200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A38EF81D-19DC-4851-9D2D-DBB4D2517C33}"/>
              </a:ext>
            </a:extLst>
          </p:cNvPr>
          <p:cNvSpPr/>
          <p:nvPr/>
        </p:nvSpPr>
        <p:spPr>
          <a:xfrm>
            <a:off x="6270292" y="2445464"/>
            <a:ext cx="2540000" cy="15073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>
                <a:solidFill>
                  <a:schemeClr val="tx1"/>
                </a:solidFill>
              </a:rPr>
              <a:t>c2: </a:t>
            </a:r>
          </a:p>
          <a:p>
            <a:r>
              <a:rPr lang="pt-BR" b="1" dirty="0" err="1">
                <a:solidFill>
                  <a:schemeClr val="tx1"/>
                </a:solidFill>
              </a:rPr>
              <a:t>nomeDoDono</a:t>
            </a:r>
            <a:r>
              <a:rPr lang="pt-BR" b="1" dirty="0">
                <a:solidFill>
                  <a:schemeClr val="tx1"/>
                </a:solidFill>
              </a:rPr>
              <a:t>: </a:t>
            </a:r>
            <a:r>
              <a:rPr lang="pt-BR" b="1" dirty="0" err="1">
                <a:solidFill>
                  <a:schemeClr val="tx1"/>
                </a:solidFill>
              </a:rPr>
              <a:t>Jaum</a:t>
            </a:r>
            <a:endParaRPr lang="pt-BR" b="1" dirty="0">
              <a:solidFill>
                <a:schemeClr val="tx1"/>
              </a:solidFill>
            </a:endParaRPr>
          </a:p>
          <a:p>
            <a:r>
              <a:rPr lang="pt-BR" b="1" dirty="0">
                <a:solidFill>
                  <a:schemeClr val="tx1"/>
                </a:solidFill>
              </a:rPr>
              <a:t>Limite = 1000</a:t>
            </a:r>
          </a:p>
          <a:p>
            <a:r>
              <a:rPr lang="pt-BR" b="1" dirty="0">
                <a:solidFill>
                  <a:schemeClr val="tx1"/>
                </a:solidFill>
              </a:rPr>
              <a:t>Numero = 1234</a:t>
            </a:r>
          </a:p>
          <a:p>
            <a:r>
              <a:rPr lang="pt-BR" b="1" dirty="0">
                <a:solidFill>
                  <a:schemeClr val="tx1"/>
                </a:solidFill>
              </a:rPr>
              <a:t>Saldo = 2000 </a:t>
            </a:r>
            <a:endParaRPr lang="pt-BR" sz="2400" b="1" dirty="0">
              <a:solidFill>
                <a:schemeClr val="tx1"/>
              </a:solidFill>
            </a:endParaRP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9280AA80-F552-425B-AB87-FE924BF7DE59}"/>
              </a:ext>
            </a:extLst>
          </p:cNvPr>
          <p:cNvCxnSpPr>
            <a:cxnSpLocks/>
            <a:stCxn id="21" idx="0"/>
            <a:endCxn id="22" idx="3"/>
          </p:cNvCxnSpPr>
          <p:nvPr/>
        </p:nvCxnSpPr>
        <p:spPr>
          <a:xfrm flipH="1" flipV="1">
            <a:off x="8810292" y="3199134"/>
            <a:ext cx="1744258" cy="1778918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2C051F2E-997E-4928-B643-A43A59086A68}"/>
              </a:ext>
            </a:extLst>
          </p:cNvPr>
          <p:cNvCxnSpPr>
            <a:cxnSpLocks/>
            <a:endCxn id="27" idx="3"/>
          </p:cNvCxnSpPr>
          <p:nvPr/>
        </p:nvCxnSpPr>
        <p:spPr>
          <a:xfrm flipH="1" flipV="1">
            <a:off x="8815978" y="5248664"/>
            <a:ext cx="468574" cy="580235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26">
            <a:extLst>
              <a:ext uri="{FF2B5EF4-FFF2-40B4-BE49-F238E27FC236}">
                <a16:creationId xmlns:a16="http://schemas.microsoft.com/office/drawing/2014/main" id="{5CBDA885-F7E5-4E1A-85F4-5B0FC6B6FB79}"/>
              </a:ext>
            </a:extLst>
          </p:cNvPr>
          <p:cNvSpPr/>
          <p:nvPr/>
        </p:nvSpPr>
        <p:spPr>
          <a:xfrm>
            <a:off x="6275978" y="4559372"/>
            <a:ext cx="2540000" cy="13785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>
                <a:solidFill>
                  <a:schemeClr val="tx1"/>
                </a:solidFill>
              </a:rPr>
              <a:t>c1: </a:t>
            </a:r>
          </a:p>
          <a:p>
            <a:r>
              <a:rPr lang="pt-BR" b="1" dirty="0" err="1">
                <a:solidFill>
                  <a:schemeClr val="tx1"/>
                </a:solidFill>
              </a:rPr>
              <a:t>nomeDoDono</a:t>
            </a:r>
            <a:r>
              <a:rPr lang="pt-BR" b="1" dirty="0">
                <a:solidFill>
                  <a:schemeClr val="tx1"/>
                </a:solidFill>
              </a:rPr>
              <a:t>: </a:t>
            </a:r>
            <a:r>
              <a:rPr lang="pt-BR" b="1" dirty="0" err="1">
                <a:solidFill>
                  <a:schemeClr val="tx1"/>
                </a:solidFill>
              </a:rPr>
              <a:t>Jaum</a:t>
            </a:r>
            <a:endParaRPr lang="pt-BR" b="1" dirty="0">
              <a:solidFill>
                <a:schemeClr val="tx1"/>
              </a:solidFill>
            </a:endParaRPr>
          </a:p>
          <a:p>
            <a:r>
              <a:rPr lang="pt-BR" b="1" dirty="0">
                <a:solidFill>
                  <a:schemeClr val="tx1"/>
                </a:solidFill>
              </a:rPr>
              <a:t>Limite = 1000</a:t>
            </a:r>
          </a:p>
          <a:p>
            <a:r>
              <a:rPr lang="pt-BR" b="1" dirty="0">
                <a:solidFill>
                  <a:schemeClr val="tx1"/>
                </a:solidFill>
              </a:rPr>
              <a:t>Numero = 1234</a:t>
            </a:r>
          </a:p>
          <a:p>
            <a:r>
              <a:rPr lang="pt-BR" b="1" dirty="0">
                <a:solidFill>
                  <a:schemeClr val="tx1"/>
                </a:solidFill>
              </a:rPr>
              <a:t>Saldo = 2000 </a:t>
            </a:r>
            <a:endParaRPr lang="pt-BR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9716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694687F7-DDED-4420-9B0F-D77E1D1DB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15" y="1592014"/>
            <a:ext cx="5106286" cy="490086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/>
              <a:t>Objetos são acessados por referencia!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43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34956C64-4D58-4CD0-B2B3-7F6932EEEB8C}"/>
              </a:ext>
            </a:extLst>
          </p:cNvPr>
          <p:cNvSpPr/>
          <p:nvPr/>
        </p:nvSpPr>
        <p:spPr>
          <a:xfrm>
            <a:off x="669516" y="1520341"/>
            <a:ext cx="3453206" cy="15073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2FE76240-23D4-486F-890F-B43BE9B2E2A0}"/>
              </a:ext>
            </a:extLst>
          </p:cNvPr>
          <p:cNvSpPr/>
          <p:nvPr/>
        </p:nvSpPr>
        <p:spPr>
          <a:xfrm>
            <a:off x="669515" y="3188943"/>
            <a:ext cx="3453206" cy="15073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77B3B60-0799-4D72-B890-F272581165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219"/>
          <a:stretch/>
        </p:blipFill>
        <p:spPr>
          <a:xfrm>
            <a:off x="4973161" y="1646238"/>
            <a:ext cx="4710218" cy="1025035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4F848463-D53A-47A6-87D6-46E903184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266" y="2901790"/>
            <a:ext cx="2562225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024833B9-3977-40FF-9E99-B4FB3E274513}"/>
              </a:ext>
            </a:extLst>
          </p:cNvPr>
          <p:cNvSpPr/>
          <p:nvPr/>
        </p:nvSpPr>
        <p:spPr>
          <a:xfrm>
            <a:off x="669515" y="4728916"/>
            <a:ext cx="1159286" cy="3651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483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Objetos são acessados por referencia!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44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B9A38E3-CB95-44A2-9D11-08202AC1A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563052"/>
            <a:ext cx="3876675" cy="2085975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A9BA4E5D-3626-4CDA-A8BE-3401011936A5}"/>
              </a:ext>
            </a:extLst>
          </p:cNvPr>
          <p:cNvSpPr/>
          <p:nvPr/>
        </p:nvSpPr>
        <p:spPr>
          <a:xfrm>
            <a:off x="5805228" y="2355389"/>
            <a:ext cx="2540000" cy="3810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B95E5B7A-BD8A-481B-A248-346407830F52}"/>
              </a:ext>
            </a:extLst>
          </p:cNvPr>
          <p:cNvSpPr/>
          <p:nvPr/>
        </p:nvSpPr>
        <p:spPr>
          <a:xfrm>
            <a:off x="8813800" y="2339976"/>
            <a:ext cx="2540000" cy="3810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spaço Reservado para Conteúdo 2">
            <a:extLst>
              <a:ext uri="{FF2B5EF4-FFF2-40B4-BE49-F238E27FC236}">
                <a16:creationId xmlns:a16="http://schemas.microsoft.com/office/drawing/2014/main" id="{6865D916-1B0E-4429-B546-614B007E7DB9}"/>
              </a:ext>
            </a:extLst>
          </p:cNvPr>
          <p:cNvSpPr txBox="1">
            <a:spLocks/>
          </p:cNvSpPr>
          <p:nvPr/>
        </p:nvSpPr>
        <p:spPr>
          <a:xfrm>
            <a:off x="6556616" y="1547812"/>
            <a:ext cx="1381080" cy="792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pt-BR" sz="3600" dirty="0" err="1"/>
              <a:t>Heap</a:t>
            </a:r>
            <a:endParaRPr lang="pt-BR" sz="3600" dirty="0"/>
          </a:p>
        </p:txBody>
      </p:sp>
      <p:sp>
        <p:nvSpPr>
          <p:cNvPr id="26" name="Espaço Reservado para Conteúdo 2">
            <a:extLst>
              <a:ext uri="{FF2B5EF4-FFF2-40B4-BE49-F238E27FC236}">
                <a16:creationId xmlns:a16="http://schemas.microsoft.com/office/drawing/2014/main" id="{FD568471-A69F-4265-AFBB-34DA9BE3196F}"/>
              </a:ext>
            </a:extLst>
          </p:cNvPr>
          <p:cNvSpPr txBox="1">
            <a:spLocks/>
          </p:cNvSpPr>
          <p:nvPr/>
        </p:nvSpPr>
        <p:spPr>
          <a:xfrm>
            <a:off x="9533640" y="1547812"/>
            <a:ext cx="1381080" cy="792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pt-BR" sz="3600" dirty="0" err="1"/>
              <a:t>Stack</a:t>
            </a:r>
            <a:endParaRPr lang="pt-BR" sz="3600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27C99659-87B5-4C4A-85E3-731AF30077A6}"/>
              </a:ext>
            </a:extLst>
          </p:cNvPr>
          <p:cNvSpPr/>
          <p:nvPr/>
        </p:nvSpPr>
        <p:spPr>
          <a:xfrm>
            <a:off x="5805228" y="5265711"/>
            <a:ext cx="2540000" cy="5709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Conta</a:t>
            </a:r>
          </a:p>
        </p:txBody>
      </p: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1C49B4A2-D65F-4159-8910-6EB89ED0F446}"/>
              </a:ext>
            </a:extLst>
          </p:cNvPr>
          <p:cNvCxnSpPr>
            <a:cxnSpLocks/>
            <a:stCxn id="30" idx="1"/>
            <a:endCxn id="28" idx="3"/>
          </p:cNvCxnSpPr>
          <p:nvPr/>
        </p:nvCxnSpPr>
        <p:spPr>
          <a:xfrm flipH="1" flipV="1">
            <a:off x="8345228" y="5551184"/>
            <a:ext cx="468572" cy="320431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ângulo 29">
            <a:extLst>
              <a:ext uri="{FF2B5EF4-FFF2-40B4-BE49-F238E27FC236}">
                <a16:creationId xmlns:a16="http://schemas.microsoft.com/office/drawing/2014/main" id="{C965EE50-379A-4937-83B6-0CEA81B868C6}"/>
              </a:ext>
            </a:extLst>
          </p:cNvPr>
          <p:cNvSpPr/>
          <p:nvPr/>
        </p:nvSpPr>
        <p:spPr>
          <a:xfrm>
            <a:off x="8813800" y="5588000"/>
            <a:ext cx="2540000" cy="56722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c1</a:t>
            </a:r>
            <a:endParaRPr lang="pt-BR" sz="3200" dirty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67EB6377-65DD-4781-BAF5-5769802D7748}"/>
              </a:ext>
            </a:extLst>
          </p:cNvPr>
          <p:cNvSpPr/>
          <p:nvPr/>
        </p:nvSpPr>
        <p:spPr>
          <a:xfrm>
            <a:off x="8813800" y="5020771"/>
            <a:ext cx="2540000" cy="56722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c2</a:t>
            </a:r>
            <a:endParaRPr lang="pt-BR" sz="3200" dirty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F945DBC6-1B03-49CE-867A-A83E95DB6E3B}"/>
              </a:ext>
            </a:extLst>
          </p:cNvPr>
          <p:cNvSpPr/>
          <p:nvPr/>
        </p:nvSpPr>
        <p:spPr>
          <a:xfrm>
            <a:off x="5799542" y="3424576"/>
            <a:ext cx="2540000" cy="5709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Conta</a:t>
            </a:r>
          </a:p>
        </p:txBody>
      </p: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2A95F2DC-D730-4795-9E19-F3622DDA7EFB}"/>
              </a:ext>
            </a:extLst>
          </p:cNvPr>
          <p:cNvCxnSpPr>
            <a:cxnSpLocks/>
            <a:stCxn id="31" idx="0"/>
            <a:endCxn id="32" idx="3"/>
          </p:cNvCxnSpPr>
          <p:nvPr/>
        </p:nvCxnSpPr>
        <p:spPr>
          <a:xfrm flipH="1" flipV="1">
            <a:off x="8313564" y="3684072"/>
            <a:ext cx="1770236" cy="1336699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tângulo 33">
            <a:extLst>
              <a:ext uri="{FF2B5EF4-FFF2-40B4-BE49-F238E27FC236}">
                <a16:creationId xmlns:a16="http://schemas.microsoft.com/office/drawing/2014/main" id="{333B429C-1D1A-4CB4-A5EC-765DEB7C96F6}"/>
              </a:ext>
            </a:extLst>
          </p:cNvPr>
          <p:cNvSpPr/>
          <p:nvPr/>
        </p:nvSpPr>
        <p:spPr>
          <a:xfrm>
            <a:off x="838200" y="1641017"/>
            <a:ext cx="3876675" cy="6399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7475E471-894B-478E-AFA8-079758058001}"/>
              </a:ext>
            </a:extLst>
          </p:cNvPr>
          <p:cNvSpPr/>
          <p:nvPr/>
        </p:nvSpPr>
        <p:spPr>
          <a:xfrm>
            <a:off x="838200" y="2286070"/>
            <a:ext cx="3876675" cy="6399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001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2" grpId="0" animBg="1"/>
      <p:bldP spid="34" grpId="0" animBg="1"/>
      <p:bldP spid="3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Objetos são acessados por referencia!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45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B9A38E3-CB95-44A2-9D11-08202AC1A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563052"/>
            <a:ext cx="3876675" cy="2085975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A9BA4E5D-3626-4CDA-A8BE-3401011936A5}"/>
              </a:ext>
            </a:extLst>
          </p:cNvPr>
          <p:cNvSpPr/>
          <p:nvPr/>
        </p:nvSpPr>
        <p:spPr>
          <a:xfrm>
            <a:off x="5805228" y="2355389"/>
            <a:ext cx="2540000" cy="3810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B95E5B7A-BD8A-481B-A248-346407830F52}"/>
              </a:ext>
            </a:extLst>
          </p:cNvPr>
          <p:cNvSpPr/>
          <p:nvPr/>
        </p:nvSpPr>
        <p:spPr>
          <a:xfrm>
            <a:off x="8813800" y="2339976"/>
            <a:ext cx="2540000" cy="3810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spaço Reservado para Conteúdo 2">
            <a:extLst>
              <a:ext uri="{FF2B5EF4-FFF2-40B4-BE49-F238E27FC236}">
                <a16:creationId xmlns:a16="http://schemas.microsoft.com/office/drawing/2014/main" id="{6865D916-1B0E-4429-B546-614B007E7DB9}"/>
              </a:ext>
            </a:extLst>
          </p:cNvPr>
          <p:cNvSpPr txBox="1">
            <a:spLocks/>
          </p:cNvSpPr>
          <p:nvPr/>
        </p:nvSpPr>
        <p:spPr>
          <a:xfrm>
            <a:off x="6556616" y="1547812"/>
            <a:ext cx="1381080" cy="792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pt-BR" sz="3600" dirty="0" err="1"/>
              <a:t>Heap</a:t>
            </a:r>
            <a:endParaRPr lang="pt-BR" sz="3600" dirty="0"/>
          </a:p>
        </p:txBody>
      </p:sp>
      <p:sp>
        <p:nvSpPr>
          <p:cNvPr id="26" name="Espaço Reservado para Conteúdo 2">
            <a:extLst>
              <a:ext uri="{FF2B5EF4-FFF2-40B4-BE49-F238E27FC236}">
                <a16:creationId xmlns:a16="http://schemas.microsoft.com/office/drawing/2014/main" id="{FD568471-A69F-4265-AFBB-34DA9BE3196F}"/>
              </a:ext>
            </a:extLst>
          </p:cNvPr>
          <p:cNvSpPr txBox="1">
            <a:spLocks/>
          </p:cNvSpPr>
          <p:nvPr/>
        </p:nvSpPr>
        <p:spPr>
          <a:xfrm>
            <a:off x="9533640" y="1547812"/>
            <a:ext cx="1381080" cy="792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pt-BR" sz="3600" dirty="0" err="1"/>
              <a:t>Stack</a:t>
            </a:r>
            <a:endParaRPr lang="pt-BR" sz="3600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27C99659-87B5-4C4A-85E3-731AF30077A6}"/>
              </a:ext>
            </a:extLst>
          </p:cNvPr>
          <p:cNvSpPr/>
          <p:nvPr/>
        </p:nvSpPr>
        <p:spPr>
          <a:xfrm>
            <a:off x="5805228" y="5265711"/>
            <a:ext cx="2540000" cy="5709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Conta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C965EE50-379A-4937-83B6-0CEA81B868C6}"/>
              </a:ext>
            </a:extLst>
          </p:cNvPr>
          <p:cNvSpPr/>
          <p:nvPr/>
        </p:nvSpPr>
        <p:spPr>
          <a:xfrm>
            <a:off x="8813800" y="5588000"/>
            <a:ext cx="2540000" cy="56722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</a:t>
            </a:r>
            <a:r>
              <a:rPr lang="en-US" sz="3200"/>
              <a:t>1</a:t>
            </a:r>
            <a:endParaRPr lang="pt-BR" sz="3200" dirty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67EB6377-65DD-4781-BAF5-5769802D7748}"/>
              </a:ext>
            </a:extLst>
          </p:cNvPr>
          <p:cNvSpPr/>
          <p:nvPr/>
        </p:nvSpPr>
        <p:spPr>
          <a:xfrm>
            <a:off x="8813800" y="5020771"/>
            <a:ext cx="2540000" cy="56722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c2</a:t>
            </a:r>
            <a:endParaRPr lang="pt-BR" sz="3200" dirty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F945DBC6-1B03-49CE-867A-A83E95DB6E3B}"/>
              </a:ext>
            </a:extLst>
          </p:cNvPr>
          <p:cNvSpPr/>
          <p:nvPr/>
        </p:nvSpPr>
        <p:spPr>
          <a:xfrm>
            <a:off x="5799542" y="3424576"/>
            <a:ext cx="2540000" cy="5709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Conta</a:t>
            </a:r>
          </a:p>
        </p:txBody>
      </p: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2A95F2DC-D730-4795-9E19-F3622DDA7EFB}"/>
              </a:ext>
            </a:extLst>
          </p:cNvPr>
          <p:cNvCxnSpPr>
            <a:cxnSpLocks/>
            <a:stCxn id="31" idx="0"/>
            <a:endCxn id="32" idx="3"/>
          </p:cNvCxnSpPr>
          <p:nvPr/>
        </p:nvCxnSpPr>
        <p:spPr>
          <a:xfrm flipH="1" flipV="1">
            <a:off x="8339542" y="3710049"/>
            <a:ext cx="1744258" cy="1310722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tângulo 33">
            <a:extLst>
              <a:ext uri="{FF2B5EF4-FFF2-40B4-BE49-F238E27FC236}">
                <a16:creationId xmlns:a16="http://schemas.microsoft.com/office/drawing/2014/main" id="{333B429C-1D1A-4CB4-A5EC-765DEB7C96F6}"/>
              </a:ext>
            </a:extLst>
          </p:cNvPr>
          <p:cNvSpPr/>
          <p:nvPr/>
        </p:nvSpPr>
        <p:spPr>
          <a:xfrm>
            <a:off x="838200" y="1641017"/>
            <a:ext cx="3876675" cy="6399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7475E471-894B-478E-AFA8-079758058001}"/>
              </a:ext>
            </a:extLst>
          </p:cNvPr>
          <p:cNvSpPr/>
          <p:nvPr/>
        </p:nvSpPr>
        <p:spPr>
          <a:xfrm>
            <a:off x="838200" y="2286070"/>
            <a:ext cx="3876675" cy="6399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7C2ECDD3-1697-4FDE-AF78-C4433A4973AC}"/>
              </a:ext>
            </a:extLst>
          </p:cNvPr>
          <p:cNvSpPr/>
          <p:nvPr/>
        </p:nvSpPr>
        <p:spPr>
          <a:xfrm>
            <a:off x="838200" y="2967548"/>
            <a:ext cx="3876675" cy="6399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F40E025A-8AB5-435E-8FE2-DC1DD624BE74}"/>
              </a:ext>
            </a:extLst>
          </p:cNvPr>
          <p:cNvCxnSpPr>
            <a:cxnSpLocks/>
          </p:cNvCxnSpPr>
          <p:nvPr/>
        </p:nvCxnSpPr>
        <p:spPr>
          <a:xfrm flipH="1" flipV="1">
            <a:off x="8345228" y="5551184"/>
            <a:ext cx="468572" cy="320431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7838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Objetos são acessados por referencia!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46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B9A38E3-CB95-44A2-9D11-08202AC1A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563052"/>
            <a:ext cx="3876675" cy="2085975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A9BA4E5D-3626-4CDA-A8BE-3401011936A5}"/>
              </a:ext>
            </a:extLst>
          </p:cNvPr>
          <p:cNvSpPr/>
          <p:nvPr/>
        </p:nvSpPr>
        <p:spPr>
          <a:xfrm>
            <a:off x="5805228" y="2355389"/>
            <a:ext cx="2540000" cy="3810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B95E5B7A-BD8A-481B-A248-346407830F52}"/>
              </a:ext>
            </a:extLst>
          </p:cNvPr>
          <p:cNvSpPr/>
          <p:nvPr/>
        </p:nvSpPr>
        <p:spPr>
          <a:xfrm>
            <a:off x="8813800" y="2339976"/>
            <a:ext cx="2540000" cy="3810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spaço Reservado para Conteúdo 2">
            <a:extLst>
              <a:ext uri="{FF2B5EF4-FFF2-40B4-BE49-F238E27FC236}">
                <a16:creationId xmlns:a16="http://schemas.microsoft.com/office/drawing/2014/main" id="{6865D916-1B0E-4429-B546-614B007E7DB9}"/>
              </a:ext>
            </a:extLst>
          </p:cNvPr>
          <p:cNvSpPr txBox="1">
            <a:spLocks/>
          </p:cNvSpPr>
          <p:nvPr/>
        </p:nvSpPr>
        <p:spPr>
          <a:xfrm>
            <a:off x="6556616" y="1547812"/>
            <a:ext cx="1381080" cy="792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pt-BR" sz="3600" dirty="0" err="1"/>
              <a:t>Heap</a:t>
            </a:r>
            <a:endParaRPr lang="pt-BR" sz="3600" dirty="0"/>
          </a:p>
        </p:txBody>
      </p:sp>
      <p:sp>
        <p:nvSpPr>
          <p:cNvPr id="26" name="Espaço Reservado para Conteúdo 2">
            <a:extLst>
              <a:ext uri="{FF2B5EF4-FFF2-40B4-BE49-F238E27FC236}">
                <a16:creationId xmlns:a16="http://schemas.microsoft.com/office/drawing/2014/main" id="{FD568471-A69F-4265-AFBB-34DA9BE3196F}"/>
              </a:ext>
            </a:extLst>
          </p:cNvPr>
          <p:cNvSpPr txBox="1">
            <a:spLocks/>
          </p:cNvSpPr>
          <p:nvPr/>
        </p:nvSpPr>
        <p:spPr>
          <a:xfrm>
            <a:off x="9533640" y="1547812"/>
            <a:ext cx="1381080" cy="792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pt-BR" sz="3600" dirty="0" err="1"/>
              <a:t>Stack</a:t>
            </a:r>
            <a:endParaRPr lang="pt-BR" sz="3600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27C99659-87B5-4C4A-85E3-731AF30077A6}"/>
              </a:ext>
            </a:extLst>
          </p:cNvPr>
          <p:cNvSpPr/>
          <p:nvPr/>
        </p:nvSpPr>
        <p:spPr>
          <a:xfrm>
            <a:off x="5805228" y="5265711"/>
            <a:ext cx="2540000" cy="5709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Conta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C965EE50-379A-4937-83B6-0CEA81B868C6}"/>
              </a:ext>
            </a:extLst>
          </p:cNvPr>
          <p:cNvSpPr/>
          <p:nvPr/>
        </p:nvSpPr>
        <p:spPr>
          <a:xfrm>
            <a:off x="8813800" y="5588000"/>
            <a:ext cx="2540000" cy="56722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c1</a:t>
            </a:r>
            <a:endParaRPr lang="pt-BR" sz="3200" dirty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67EB6377-65DD-4781-BAF5-5769802D7748}"/>
              </a:ext>
            </a:extLst>
          </p:cNvPr>
          <p:cNvSpPr/>
          <p:nvPr/>
        </p:nvSpPr>
        <p:spPr>
          <a:xfrm>
            <a:off x="8813800" y="5020771"/>
            <a:ext cx="2540000" cy="56722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c2</a:t>
            </a:r>
            <a:endParaRPr lang="pt-BR" sz="3200" dirty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F945DBC6-1B03-49CE-867A-A83E95DB6E3B}"/>
              </a:ext>
            </a:extLst>
          </p:cNvPr>
          <p:cNvSpPr/>
          <p:nvPr/>
        </p:nvSpPr>
        <p:spPr>
          <a:xfrm>
            <a:off x="5799542" y="3424576"/>
            <a:ext cx="2540000" cy="5709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Conta</a:t>
            </a:r>
          </a:p>
        </p:txBody>
      </p: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2A95F2DC-D730-4795-9E19-F3622DDA7EFB}"/>
              </a:ext>
            </a:extLst>
          </p:cNvPr>
          <p:cNvCxnSpPr>
            <a:cxnSpLocks/>
            <a:stCxn id="31" idx="0"/>
            <a:endCxn id="32" idx="3"/>
          </p:cNvCxnSpPr>
          <p:nvPr/>
        </p:nvCxnSpPr>
        <p:spPr>
          <a:xfrm flipH="1" flipV="1">
            <a:off x="8339542" y="3710049"/>
            <a:ext cx="1744258" cy="1310722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tângulo 33">
            <a:extLst>
              <a:ext uri="{FF2B5EF4-FFF2-40B4-BE49-F238E27FC236}">
                <a16:creationId xmlns:a16="http://schemas.microsoft.com/office/drawing/2014/main" id="{333B429C-1D1A-4CB4-A5EC-765DEB7C96F6}"/>
              </a:ext>
            </a:extLst>
          </p:cNvPr>
          <p:cNvSpPr/>
          <p:nvPr/>
        </p:nvSpPr>
        <p:spPr>
          <a:xfrm>
            <a:off x="838200" y="1641017"/>
            <a:ext cx="3876675" cy="6399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7475E471-894B-478E-AFA8-079758058001}"/>
              </a:ext>
            </a:extLst>
          </p:cNvPr>
          <p:cNvSpPr/>
          <p:nvPr/>
        </p:nvSpPr>
        <p:spPr>
          <a:xfrm>
            <a:off x="838200" y="2286070"/>
            <a:ext cx="3876675" cy="6399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7C2ECDD3-1697-4FDE-AF78-C4433A4973AC}"/>
              </a:ext>
            </a:extLst>
          </p:cNvPr>
          <p:cNvSpPr/>
          <p:nvPr/>
        </p:nvSpPr>
        <p:spPr>
          <a:xfrm>
            <a:off x="838200" y="2967548"/>
            <a:ext cx="3876675" cy="6399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BA86AE2F-BA57-4EAD-BF39-F9953AA23FD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47" y="3823456"/>
            <a:ext cx="2106881" cy="2627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7B3C0EBC-17BA-4EAA-89A3-E1256076AC45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3004928" y="5136965"/>
            <a:ext cx="2800300" cy="414219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F40E025A-8AB5-435E-8FE2-DC1DD624BE74}"/>
              </a:ext>
            </a:extLst>
          </p:cNvPr>
          <p:cNvCxnSpPr>
            <a:cxnSpLocks/>
            <a:endCxn id="32" idx="3"/>
          </p:cNvCxnSpPr>
          <p:nvPr/>
        </p:nvCxnSpPr>
        <p:spPr>
          <a:xfrm flipH="1" flipV="1">
            <a:off x="8339542" y="3710049"/>
            <a:ext cx="474258" cy="2161568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824C8648-32B2-4F15-87C2-649D4EEDC2A2}"/>
              </a:ext>
            </a:extLst>
          </p:cNvPr>
          <p:cNvSpPr txBox="1"/>
          <p:nvPr/>
        </p:nvSpPr>
        <p:spPr>
          <a:xfrm>
            <a:off x="3117045" y="4736855"/>
            <a:ext cx="2310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Garbage</a:t>
            </a:r>
            <a:r>
              <a:rPr lang="pt-BR" sz="2000" dirty="0"/>
              <a:t> </a:t>
            </a:r>
            <a:r>
              <a:rPr lang="pt-BR" sz="2000" dirty="0" err="1"/>
              <a:t>Collector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82053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Vamos transferir dinheiro!!!!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47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EFBBA52-6352-4DBC-AB34-0E63395D7C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0700" y="2971801"/>
            <a:ext cx="8191500" cy="1743075"/>
          </a:xfrm>
          <a:prstGeom prst="rect">
            <a:avLst/>
          </a:prstGeom>
        </p:spPr>
      </p:pic>
      <p:sp>
        <p:nvSpPr>
          <p:cNvPr id="29" name="Espaço Reservado para Conteúdo 2">
            <a:extLst>
              <a:ext uri="{FF2B5EF4-FFF2-40B4-BE49-F238E27FC236}">
                <a16:creationId xmlns:a16="http://schemas.microsoft.com/office/drawing/2014/main" id="{62F05AFB-71BC-4E2F-95C7-A13CAD480654}"/>
              </a:ext>
            </a:extLst>
          </p:cNvPr>
          <p:cNvSpPr txBox="1">
            <a:spLocks/>
          </p:cNvSpPr>
          <p:nvPr/>
        </p:nvSpPr>
        <p:spPr>
          <a:xfrm>
            <a:off x="838200" y="1646238"/>
            <a:ext cx="10515600" cy="4530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6"/>
              </a:buBlip>
            </a:pPr>
            <a:r>
              <a:rPr lang="pt-BR" sz="3200" dirty="0"/>
              <a:t>Na classe Conta, criamos o método “transferir”.</a:t>
            </a:r>
          </a:p>
          <a:p>
            <a:pPr>
              <a:buBlip>
                <a:blip r:embed="rId6"/>
              </a:buBlip>
            </a:pPr>
            <a:r>
              <a:rPr lang="pt-BR" sz="3200" dirty="0"/>
              <a:t>Ele recebe como parâmetro, outra Conta!</a:t>
            </a:r>
          </a:p>
        </p:txBody>
      </p:sp>
    </p:spTree>
    <p:extLst>
      <p:ext uri="{BB962C8B-B14F-4D97-AF65-F5344CB8AC3E}">
        <p14:creationId xmlns:p14="http://schemas.microsoft.com/office/powerpoint/2010/main" val="37856455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Vamos transferir dinheiro!!!!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48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29" name="Espaço Reservado para Conteúdo 2">
            <a:extLst>
              <a:ext uri="{FF2B5EF4-FFF2-40B4-BE49-F238E27FC236}">
                <a16:creationId xmlns:a16="http://schemas.microsoft.com/office/drawing/2014/main" id="{62F05AFB-71BC-4E2F-95C7-A13CAD480654}"/>
              </a:ext>
            </a:extLst>
          </p:cNvPr>
          <p:cNvSpPr txBox="1">
            <a:spLocks/>
          </p:cNvSpPr>
          <p:nvPr/>
        </p:nvSpPr>
        <p:spPr>
          <a:xfrm>
            <a:off x="838200" y="1646238"/>
            <a:ext cx="10515600" cy="4530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5"/>
              </a:buBlip>
            </a:pPr>
            <a:r>
              <a:rPr lang="pt-BR" sz="3200" dirty="0"/>
              <a:t>Vamos testar no método “</a:t>
            </a:r>
            <a:r>
              <a:rPr lang="pt-BR" sz="3200" dirty="0" err="1"/>
              <a:t>main</a:t>
            </a:r>
            <a:r>
              <a:rPr lang="pt-BR" sz="3200" dirty="0"/>
              <a:t>”</a:t>
            </a:r>
          </a:p>
          <a:p>
            <a:pPr>
              <a:buBlip>
                <a:blip r:embed="rId5"/>
              </a:buBlip>
            </a:pPr>
            <a:endParaRPr lang="pt-BR" sz="3200" dirty="0"/>
          </a:p>
          <a:p>
            <a:pPr>
              <a:buBlip>
                <a:blip r:embed="rId5"/>
              </a:buBlip>
            </a:pPr>
            <a:endParaRPr lang="pt-BR" sz="3200" dirty="0"/>
          </a:p>
          <a:p>
            <a:pPr>
              <a:buBlip>
                <a:blip r:embed="rId5"/>
              </a:buBlip>
            </a:pPr>
            <a:endParaRPr lang="pt-BR" sz="3200" dirty="0"/>
          </a:p>
          <a:p>
            <a:pPr>
              <a:buBlip>
                <a:blip r:embed="rId5"/>
              </a:buBlip>
            </a:pPr>
            <a:endParaRPr lang="pt-BR" sz="3200" dirty="0"/>
          </a:p>
          <a:p>
            <a:pPr>
              <a:buBlip>
                <a:blip r:embed="rId5"/>
              </a:buBlip>
            </a:pPr>
            <a:endParaRPr lang="pt-BR" sz="3200" dirty="0"/>
          </a:p>
          <a:p>
            <a:pPr>
              <a:buBlip>
                <a:blip r:embed="rId5"/>
              </a:buBlip>
            </a:pPr>
            <a:r>
              <a:rPr lang="pt-BR" sz="3200" dirty="0"/>
              <a:t> Lembre-se: Objetos são passados por referência!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D96259F-CE3D-48DE-8A33-E212C89CDC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0737" y="2482850"/>
            <a:ext cx="8010525" cy="142875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C47B1A0-0DC4-40AF-B4ED-3C7FCD70B4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0737" y="4090987"/>
            <a:ext cx="369570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9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UML (</a:t>
            </a:r>
            <a:r>
              <a:rPr lang="pt-BR" dirty="0" err="1"/>
              <a:t>Unified</a:t>
            </a:r>
            <a:r>
              <a:rPr lang="pt-BR" dirty="0"/>
              <a:t> </a:t>
            </a:r>
            <a:r>
              <a:rPr lang="pt-BR" dirty="0" err="1"/>
              <a:t>Modeling</a:t>
            </a:r>
            <a:r>
              <a:rPr lang="pt-BR" dirty="0"/>
              <a:t> </a:t>
            </a:r>
            <a:r>
              <a:rPr lang="pt-BR" dirty="0" err="1"/>
              <a:t>Language</a:t>
            </a:r>
            <a:r>
              <a:rPr lang="pt-BR" dirty="0"/>
              <a:t>)!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49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29" name="Espaço Reservado para Conteúdo 2">
            <a:extLst>
              <a:ext uri="{FF2B5EF4-FFF2-40B4-BE49-F238E27FC236}">
                <a16:creationId xmlns:a16="http://schemas.microsoft.com/office/drawing/2014/main" id="{62F05AFB-71BC-4E2F-95C7-A13CAD480654}"/>
              </a:ext>
            </a:extLst>
          </p:cNvPr>
          <p:cNvSpPr txBox="1">
            <a:spLocks/>
          </p:cNvSpPr>
          <p:nvPr/>
        </p:nvSpPr>
        <p:spPr>
          <a:xfrm>
            <a:off x="838200" y="1646238"/>
            <a:ext cx="10515600" cy="4530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5"/>
              </a:buBlip>
            </a:pPr>
            <a:r>
              <a:rPr lang="pt-BR" sz="3200" dirty="0"/>
              <a:t> É uma </a:t>
            </a:r>
            <a:r>
              <a:rPr lang="pt-BR" sz="3200" dirty="0">
                <a:solidFill>
                  <a:srgbClr val="045ABD"/>
                </a:solidFill>
              </a:rPr>
              <a:t>linguagem visual para especificação, visualização e documentação de software!</a:t>
            </a:r>
          </a:p>
          <a:p>
            <a:pPr>
              <a:buBlip>
                <a:blip r:embed="rId5"/>
              </a:buBlip>
            </a:pPr>
            <a:r>
              <a:rPr lang="pt-BR" sz="3200" dirty="0"/>
              <a:t> O </a:t>
            </a:r>
            <a:r>
              <a:rPr lang="pt-BR" sz="3200" dirty="0">
                <a:solidFill>
                  <a:srgbClr val="045ABD"/>
                </a:solidFill>
              </a:rPr>
              <a:t>diagrama de classes</a:t>
            </a:r>
            <a:r>
              <a:rPr lang="pt-BR" sz="3200" dirty="0"/>
              <a:t>, é um dos vários tipos de diagramas oferecidos pela linguagem UML</a:t>
            </a:r>
          </a:p>
          <a:p>
            <a:pPr>
              <a:buBlip>
                <a:blip r:embed="rId5"/>
              </a:buBlip>
            </a:pPr>
            <a:r>
              <a:rPr lang="pt-BR" sz="3200" dirty="0"/>
              <a:t> Considere o diagrama UML da classe Conta</a:t>
            </a:r>
          </a:p>
        </p:txBody>
      </p:sp>
    </p:spTree>
    <p:extLst>
      <p:ext uri="{BB962C8B-B14F-4D97-AF65-F5344CB8AC3E}">
        <p14:creationId xmlns:p14="http://schemas.microsoft.com/office/powerpoint/2010/main" val="3035253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Blip>
                <a:blip r:embed="rId3"/>
              </a:buBlip>
            </a:pPr>
            <a:r>
              <a:rPr lang="pt-BR" sz="4400" dirty="0">
                <a:latin typeface="Segoe UI" panose="020B0502040204020203" pitchFamily="34" charset="0"/>
                <a:cs typeface="Segoe UI" panose="020B0502040204020203" pitchFamily="34" charset="0"/>
              </a:rPr>
              <a:t>Computação vista como um processo que realiza </a:t>
            </a:r>
            <a:r>
              <a:rPr lang="pt-BR" sz="4400" dirty="0">
                <a:solidFill>
                  <a:srgbClr val="045AB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mudança de estado.</a:t>
            </a:r>
          </a:p>
          <a:p>
            <a:pPr>
              <a:buBlip>
                <a:blip r:embed="rId3"/>
              </a:buBlip>
            </a:pPr>
            <a:r>
              <a:rPr lang="pt-BR" sz="4400" dirty="0">
                <a:latin typeface="Segoe UI" panose="020B0502040204020203" pitchFamily="34" charset="0"/>
                <a:cs typeface="Segoe UI" panose="020B0502040204020203" pitchFamily="34" charset="0"/>
              </a:rPr>
              <a:t> Específica como um processamento </a:t>
            </a:r>
            <a:r>
              <a:rPr lang="pt-BR" sz="4400" dirty="0">
                <a:solidFill>
                  <a:srgbClr val="045AB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 ser feito</a:t>
            </a:r>
          </a:p>
          <a:p>
            <a:pPr>
              <a:buBlip>
                <a:blip r:embed="rId3"/>
              </a:buBlip>
            </a:pPr>
            <a:r>
              <a:rPr lang="pt-BR" sz="4400" dirty="0">
                <a:latin typeface="Segoe UI" panose="020B0502040204020203" pitchFamily="34" charset="0"/>
                <a:cs typeface="Segoe UI" panose="020B0502040204020203" pitchFamily="34" charset="0"/>
              </a:rPr>
              <a:t> Variáveis podem possuir diferentes </a:t>
            </a:r>
            <a:r>
              <a:rPr lang="pt-BR" sz="4400" dirty="0">
                <a:solidFill>
                  <a:srgbClr val="045AB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valores a cada momento (mudança de estado)</a:t>
            </a:r>
          </a:p>
          <a:p>
            <a:pPr>
              <a:buBlip>
                <a:blip r:embed="rId3"/>
              </a:buBlip>
            </a:pP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74703B7-CB59-438D-9501-10A8E63AA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46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UML (</a:t>
            </a:r>
            <a:r>
              <a:rPr lang="pt-BR" dirty="0" err="1"/>
              <a:t>Unified</a:t>
            </a:r>
            <a:r>
              <a:rPr lang="pt-BR" dirty="0"/>
              <a:t> </a:t>
            </a:r>
            <a:r>
              <a:rPr lang="pt-BR" dirty="0" err="1"/>
              <a:t>Modeling</a:t>
            </a:r>
            <a:r>
              <a:rPr lang="pt-BR" dirty="0"/>
              <a:t> </a:t>
            </a:r>
            <a:r>
              <a:rPr lang="pt-BR" dirty="0" err="1"/>
              <a:t>Language</a:t>
            </a:r>
            <a:r>
              <a:rPr lang="pt-BR" dirty="0"/>
              <a:t>)!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50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99D42BB-84CC-4F9B-A011-DE7132CF7CBD}"/>
              </a:ext>
            </a:extLst>
          </p:cNvPr>
          <p:cNvSpPr txBox="1"/>
          <p:nvPr/>
        </p:nvSpPr>
        <p:spPr>
          <a:xfrm>
            <a:off x="473689" y="1361718"/>
            <a:ext cx="200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Nome da Classe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2EE46AF-DB03-4ABD-B46B-09EF1E4470D6}"/>
              </a:ext>
            </a:extLst>
          </p:cNvPr>
          <p:cNvSpPr txBox="1"/>
          <p:nvPr/>
        </p:nvSpPr>
        <p:spPr>
          <a:xfrm>
            <a:off x="401288" y="2814018"/>
            <a:ext cx="274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Membros da Classe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14320D4-09E1-4073-B8EA-43C0076EDD17}"/>
              </a:ext>
            </a:extLst>
          </p:cNvPr>
          <p:cNvSpPr txBox="1"/>
          <p:nvPr/>
        </p:nvSpPr>
        <p:spPr>
          <a:xfrm>
            <a:off x="473689" y="4780598"/>
            <a:ext cx="200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Métodos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4065D96-BB42-4A88-9E45-43BD139DFF96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480289" y="1554183"/>
            <a:ext cx="669311" cy="75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E68071A7-F691-4739-8AD1-94B9157A7D48}"/>
              </a:ext>
            </a:extLst>
          </p:cNvPr>
          <p:cNvCxnSpPr>
            <a:cxnSpLocks/>
          </p:cNvCxnSpPr>
          <p:nvPr/>
        </p:nvCxnSpPr>
        <p:spPr>
          <a:xfrm flipV="1">
            <a:off x="1535185" y="3408998"/>
            <a:ext cx="1614415" cy="200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0A61DC7C-26F2-47EB-AD93-AF4713112989}"/>
              </a:ext>
            </a:extLst>
          </p:cNvPr>
          <p:cNvCxnSpPr>
            <a:cxnSpLocks/>
          </p:cNvCxnSpPr>
          <p:nvPr/>
        </p:nvCxnSpPr>
        <p:spPr>
          <a:xfrm>
            <a:off x="1535185" y="5471478"/>
            <a:ext cx="16144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9399EAE-3E23-B343-BFE4-7C289619A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7990" y="1361718"/>
            <a:ext cx="5806541" cy="465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60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Relacionamento entre objetos 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51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2B510928-F819-46EF-A30F-0AD644B0D07F}"/>
              </a:ext>
            </a:extLst>
          </p:cNvPr>
          <p:cNvSpPr txBox="1">
            <a:spLocks/>
          </p:cNvSpPr>
          <p:nvPr/>
        </p:nvSpPr>
        <p:spPr>
          <a:xfrm>
            <a:off x="838200" y="1502763"/>
            <a:ext cx="10515600" cy="4530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 É comum termos classes comunicando com outras classes no sistema. 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 Chamamos essa comunicação de </a:t>
            </a:r>
            <a:r>
              <a:rPr lang="pt-BR" sz="3200" b="1" dirty="0">
                <a:solidFill>
                  <a:srgbClr val="0070C0"/>
                </a:solidFill>
              </a:rPr>
              <a:t>Associação</a:t>
            </a:r>
            <a:r>
              <a:rPr lang="pt-BR" sz="3200" dirty="0">
                <a:solidFill>
                  <a:srgbClr val="0070C0"/>
                </a:solidFill>
              </a:rPr>
              <a:t>!!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 Uma associação significa </a:t>
            </a:r>
            <a:r>
              <a:rPr lang="pt-BR" sz="3200" dirty="0">
                <a:solidFill>
                  <a:srgbClr val="045ABD"/>
                </a:solidFill>
              </a:rPr>
              <a:t>que um objeto contém ou está conectado a outro objeto</a:t>
            </a:r>
            <a:r>
              <a:rPr lang="pt-BR" sz="3200" dirty="0"/>
              <a:t>!</a:t>
            </a:r>
            <a:r>
              <a:rPr lang="pt-BR" dirty="0"/>
              <a:t> </a:t>
            </a:r>
            <a:r>
              <a:rPr lang="pt-BR" sz="3200" dirty="0"/>
              <a:t>Ocorre nas duas situações abaixo</a:t>
            </a:r>
            <a:endParaRPr lang="pt-BR" dirty="0"/>
          </a:p>
          <a:p>
            <a:pPr lvl="1">
              <a:buBlip>
                <a:blip r:embed="rId5"/>
              </a:buBlip>
            </a:pPr>
            <a:r>
              <a:rPr lang="pt-BR" sz="2800" dirty="0"/>
              <a:t> </a:t>
            </a:r>
            <a:r>
              <a:rPr lang="pt-BR" sz="2800" dirty="0">
                <a:solidFill>
                  <a:srgbClr val="045ABD"/>
                </a:solidFill>
              </a:rPr>
              <a:t>Um objeto contiver outro </a:t>
            </a:r>
            <a:r>
              <a:rPr lang="pt-BR" sz="2800" dirty="0"/>
              <a:t>(o relacionamento “tem um”)</a:t>
            </a:r>
          </a:p>
          <a:p>
            <a:pPr lvl="1">
              <a:buBlip>
                <a:blip r:embed="rId5"/>
              </a:buBlip>
            </a:pPr>
            <a:r>
              <a:rPr lang="pt-BR" sz="2800" dirty="0"/>
              <a:t> </a:t>
            </a:r>
            <a:r>
              <a:rPr lang="pt-BR" sz="2800" dirty="0">
                <a:solidFill>
                  <a:srgbClr val="045ABD"/>
                </a:solidFill>
              </a:rPr>
              <a:t>Um objeto toma ação sobre outro </a:t>
            </a:r>
            <a:r>
              <a:rPr lang="pt-BR" sz="2800" dirty="0"/>
              <a:t>objeto</a:t>
            </a:r>
          </a:p>
        </p:txBody>
      </p:sp>
    </p:spTree>
    <p:extLst>
      <p:ext uri="{BB962C8B-B14F-4D97-AF65-F5344CB8AC3E}">
        <p14:creationId xmlns:p14="http://schemas.microsoft.com/office/powerpoint/2010/main" val="182831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Relacionamento entre objetos 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52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2B510928-F819-46EF-A30F-0AD644B0D07F}"/>
              </a:ext>
            </a:extLst>
          </p:cNvPr>
          <p:cNvSpPr txBox="1">
            <a:spLocks/>
          </p:cNvSpPr>
          <p:nvPr/>
        </p:nvSpPr>
        <p:spPr>
          <a:xfrm>
            <a:off x="838200" y="1276985"/>
            <a:ext cx="10515600" cy="4530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 Exemplos: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1CDDAE-2DE9-D04E-AA65-3D68E5B287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2918" y="1877402"/>
            <a:ext cx="7819282" cy="19436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3D6C57-562B-FB47-A9D7-E84B9FB8C2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2918" y="4026715"/>
            <a:ext cx="7819282" cy="196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Relacionamento entre objetos 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53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2B510928-F819-46EF-A30F-0AD644B0D07F}"/>
              </a:ext>
            </a:extLst>
          </p:cNvPr>
          <p:cNvSpPr txBox="1">
            <a:spLocks/>
          </p:cNvSpPr>
          <p:nvPr/>
        </p:nvSpPr>
        <p:spPr>
          <a:xfrm>
            <a:off x="838200" y="1276985"/>
            <a:ext cx="10515600" cy="45307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 As associações ainda podem ser quebradas em: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7FB550E-4DEF-036C-12AD-F34393D81733}"/>
              </a:ext>
            </a:extLst>
          </p:cNvPr>
          <p:cNvSpPr/>
          <p:nvPr/>
        </p:nvSpPr>
        <p:spPr>
          <a:xfrm>
            <a:off x="5080339" y="2487859"/>
            <a:ext cx="1941689" cy="14675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Associação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65D2E9-81D4-CB9D-3743-0BE9600F0E23}"/>
              </a:ext>
            </a:extLst>
          </p:cNvPr>
          <p:cNvSpPr/>
          <p:nvPr/>
        </p:nvSpPr>
        <p:spPr>
          <a:xfrm>
            <a:off x="2379988" y="4445353"/>
            <a:ext cx="1873956" cy="1392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Agregação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DE416E4-412E-3F12-BA0A-26FF7A96B512}"/>
              </a:ext>
            </a:extLst>
          </p:cNvPr>
          <p:cNvSpPr/>
          <p:nvPr/>
        </p:nvSpPr>
        <p:spPr>
          <a:xfrm>
            <a:off x="7865535" y="4414873"/>
            <a:ext cx="1873956" cy="1392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Composição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DBDDAC-D48B-F75B-4606-CC6FC998A5A0}"/>
              </a:ext>
            </a:extLst>
          </p:cNvPr>
          <p:cNvCxnSpPr/>
          <p:nvPr/>
        </p:nvCxnSpPr>
        <p:spPr>
          <a:xfrm flipH="1">
            <a:off x="3442455" y="3973689"/>
            <a:ext cx="2461634" cy="441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C8D3BC-E02B-35B3-C68A-1B9AC8A4501E}"/>
              </a:ext>
            </a:extLst>
          </p:cNvPr>
          <p:cNvCxnSpPr>
            <a:endCxn id="6" idx="1"/>
          </p:cNvCxnSpPr>
          <p:nvPr/>
        </p:nvCxnSpPr>
        <p:spPr>
          <a:xfrm>
            <a:off x="6287913" y="3973689"/>
            <a:ext cx="1852057" cy="645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3469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Relacionamento entre objetos 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54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2B510928-F819-46EF-A30F-0AD644B0D07F}"/>
              </a:ext>
            </a:extLst>
          </p:cNvPr>
          <p:cNvSpPr txBox="1">
            <a:spLocks/>
          </p:cNvSpPr>
          <p:nvPr/>
        </p:nvSpPr>
        <p:spPr>
          <a:xfrm>
            <a:off x="838200" y="1276985"/>
            <a:ext cx="10515600" cy="4530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Blip>
                <a:blip r:embed="rId5"/>
              </a:buBlip>
            </a:pPr>
            <a:r>
              <a:rPr lang="pt-BR" sz="2800" dirty="0"/>
              <a:t> Imagine expandirmos a nossa classe Conta, </a:t>
            </a:r>
            <a:r>
              <a:rPr lang="pt-BR" sz="2800" dirty="0">
                <a:solidFill>
                  <a:srgbClr val="045ABD"/>
                </a:solidFill>
              </a:rPr>
              <a:t>adicionando nome, sobrenome e </a:t>
            </a:r>
            <a:r>
              <a:rPr lang="pt-BR" sz="2800" dirty="0" err="1">
                <a:solidFill>
                  <a:srgbClr val="045ABD"/>
                </a:solidFill>
              </a:rPr>
              <a:t>cpf</a:t>
            </a:r>
            <a:r>
              <a:rPr lang="pt-BR" sz="2800" dirty="0">
                <a:solidFill>
                  <a:srgbClr val="045ABD"/>
                </a:solidFill>
              </a:rPr>
              <a:t> do cliente. </a:t>
            </a:r>
          </a:p>
          <a:p>
            <a:pPr lvl="1">
              <a:buBlip>
                <a:blip r:embed="rId5"/>
              </a:buBlip>
            </a:pPr>
            <a:r>
              <a:rPr lang="pt-BR" sz="2800" dirty="0"/>
              <a:t> Sabemos que os  “membros da classe” tem um significado.</a:t>
            </a:r>
          </a:p>
          <a:p>
            <a:pPr lvl="2">
              <a:buBlip>
                <a:blip r:embed="rId5"/>
              </a:buBlip>
            </a:pPr>
            <a:r>
              <a:rPr lang="pt-BR" sz="2800" dirty="0"/>
              <a:t>O que a classe sobe sobre si?</a:t>
            </a:r>
          </a:p>
          <a:p>
            <a:pPr lvl="2">
              <a:buBlip>
                <a:blip r:embed="rId5"/>
              </a:buBlip>
            </a:pPr>
            <a:r>
              <a:rPr lang="pt-BR" sz="2800" dirty="0"/>
              <a:t>O que uma classe possui?</a:t>
            </a:r>
          </a:p>
          <a:p>
            <a:pPr lvl="1">
              <a:buBlip>
                <a:blip r:embed="rId5"/>
              </a:buBlip>
            </a:pPr>
            <a:r>
              <a:rPr lang="pt-BR" sz="2800" dirty="0"/>
              <a:t> Uma Conta possui um </a:t>
            </a:r>
            <a:r>
              <a:rPr lang="pt-BR" sz="2800" dirty="0" err="1"/>
              <a:t>cpf</a:t>
            </a:r>
            <a:r>
              <a:rPr lang="pt-BR" sz="2800" dirty="0"/>
              <a:t>? Ou seria o dono dela que possui o </a:t>
            </a:r>
            <a:r>
              <a:rPr lang="pt-BR" sz="2800" dirty="0" err="1"/>
              <a:t>cpf</a:t>
            </a:r>
            <a:r>
              <a:rPr lang="pt-BR" sz="2800" dirty="0"/>
              <a:t>?</a:t>
            </a:r>
          </a:p>
        </p:txBody>
      </p:sp>
      <p:pic>
        <p:nvPicPr>
          <p:cNvPr id="1026" name="Picture 2" descr="Resultado de imagem para duvida">
            <a:extLst>
              <a:ext uri="{FF2B5EF4-FFF2-40B4-BE49-F238E27FC236}">
                <a16:creationId xmlns:a16="http://schemas.microsoft.com/office/drawing/2014/main" id="{B923F81A-E308-473C-A14E-176C12BA3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156" y="4072270"/>
            <a:ext cx="1761241" cy="198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599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Relacionamento entre objetos 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55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07E0D04-B9B9-4B48-9A88-0DFEC360AE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379"/>
          <a:stretch/>
        </p:blipFill>
        <p:spPr>
          <a:xfrm>
            <a:off x="6858000" y="2255596"/>
            <a:ext cx="3505200" cy="234680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F2E205C-61D1-4668-98DC-1984CC1BAF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2027" y="2214562"/>
            <a:ext cx="366712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4008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Relacionamento entre objetos 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56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2B510928-F819-46EF-A30F-0AD644B0D07F}"/>
              </a:ext>
            </a:extLst>
          </p:cNvPr>
          <p:cNvSpPr txBox="1">
            <a:spLocks/>
          </p:cNvSpPr>
          <p:nvPr/>
        </p:nvSpPr>
        <p:spPr>
          <a:xfrm>
            <a:off x="838200" y="1276985"/>
            <a:ext cx="10515600" cy="4530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Blip>
                <a:blip r:embed="rId5"/>
              </a:buBlip>
            </a:pPr>
            <a:r>
              <a:rPr lang="pt-BR" sz="2800" dirty="0"/>
              <a:t> Agora que temos uma classe Cliente e uma classe Conta, podemos fazer uma </a:t>
            </a:r>
            <a:r>
              <a:rPr lang="pt-BR" sz="2800" dirty="0">
                <a:solidFill>
                  <a:srgbClr val="0070C0"/>
                </a:solidFill>
              </a:rPr>
              <a:t>AGREGAÇÃO</a:t>
            </a:r>
            <a:r>
              <a:rPr lang="pt-BR" sz="2800" dirty="0"/>
              <a:t> entre elas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4FF4315-CF6E-491F-8C49-CFEF5D7DBC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2477059"/>
            <a:ext cx="10515600" cy="311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5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Relacionamento entre objetos 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57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2B510928-F819-46EF-A30F-0AD644B0D07F}"/>
              </a:ext>
            </a:extLst>
          </p:cNvPr>
          <p:cNvSpPr txBox="1">
            <a:spLocks/>
          </p:cNvSpPr>
          <p:nvPr/>
        </p:nvSpPr>
        <p:spPr>
          <a:xfrm>
            <a:off x="838200" y="1276985"/>
            <a:ext cx="10515600" cy="4530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 Como podemos definir a AGREGAÇÃO?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 É um tipo de associação </a:t>
            </a:r>
            <a:r>
              <a:rPr lang="pt-BR" sz="3200" dirty="0">
                <a:solidFill>
                  <a:srgbClr val="045ABD"/>
                </a:solidFill>
              </a:rPr>
              <a:t>todo/parte</a:t>
            </a:r>
            <a:r>
              <a:rPr lang="pt-BR" sz="3200" dirty="0"/>
              <a:t>. Na Agregação, a existência do </a:t>
            </a:r>
            <a:r>
              <a:rPr lang="pt-BR" sz="3200" dirty="0">
                <a:solidFill>
                  <a:srgbClr val="045ABD"/>
                </a:solidFill>
              </a:rPr>
              <a:t>Objeto-Parte faz sentido, mesmo não existindo o Objeto-Todo.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 No exemplo Conta-Cliente, o Cliente pode existir independentemente de uma Conta existir.</a:t>
            </a:r>
            <a:endParaRPr lang="pt-BR" sz="2800" dirty="0"/>
          </a:p>
          <a:p>
            <a:pPr lvl="1">
              <a:buBlip>
                <a:blip r:embed="rId5"/>
              </a:buBlip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97674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Relacionamento entre objetos 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58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2B510928-F819-46EF-A30F-0AD644B0D07F}"/>
              </a:ext>
            </a:extLst>
          </p:cNvPr>
          <p:cNvSpPr txBox="1">
            <a:spLocks/>
          </p:cNvSpPr>
          <p:nvPr/>
        </p:nvSpPr>
        <p:spPr>
          <a:xfrm>
            <a:off x="838200" y="1276985"/>
            <a:ext cx="10515600" cy="639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 Outro Exemplo: Time de </a:t>
            </a:r>
            <a:r>
              <a:rPr lang="pt-BR" sz="3200" dirty="0" err="1"/>
              <a:t>e-Sport</a:t>
            </a:r>
            <a:endParaRPr lang="pt-BR" sz="2800" dirty="0"/>
          </a:p>
          <a:p>
            <a:pPr lvl="1">
              <a:buBlip>
                <a:blip r:embed="rId5"/>
              </a:buBlip>
            </a:pPr>
            <a:endParaRPr lang="pt-BR" sz="2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DE13A6E-C47E-4DA9-A464-DFD5C96F4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634" y="2002410"/>
            <a:ext cx="2853180" cy="285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37E826F-8419-4841-9B23-D5EE1E144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421" y="2426953"/>
            <a:ext cx="8515709" cy="2004093"/>
          </a:xfrm>
          <a:prstGeom prst="rect">
            <a:avLst/>
          </a:prstGeom>
        </p:spPr>
      </p:pic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C263C791-2BF7-4ECA-BF19-DB207E6396C4}"/>
              </a:ext>
            </a:extLst>
          </p:cNvPr>
          <p:cNvSpPr txBox="1">
            <a:spLocks/>
          </p:cNvSpPr>
          <p:nvPr/>
        </p:nvSpPr>
        <p:spPr>
          <a:xfrm>
            <a:off x="719356" y="4991753"/>
            <a:ext cx="10515600" cy="1244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Os atletas integram o Time </a:t>
            </a:r>
            <a:r>
              <a:rPr lang="pt-BR" sz="3200" dirty="0" err="1"/>
              <a:t>eSport</a:t>
            </a:r>
            <a:r>
              <a:rPr lang="pt-BR" sz="3200" dirty="0"/>
              <a:t>, mas podem existir separadamente</a:t>
            </a:r>
            <a:endParaRPr lang="pt-BR" sz="2800" dirty="0"/>
          </a:p>
          <a:p>
            <a:pPr lvl="1">
              <a:buBlip>
                <a:blip r:embed="rId5"/>
              </a:buBlip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149938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Relacionamento entre objetos 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59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2B510928-F819-46EF-A30F-0AD644B0D07F}"/>
              </a:ext>
            </a:extLst>
          </p:cNvPr>
          <p:cNvSpPr txBox="1">
            <a:spLocks/>
          </p:cNvSpPr>
          <p:nvPr/>
        </p:nvSpPr>
        <p:spPr>
          <a:xfrm>
            <a:off x="838200" y="1276985"/>
            <a:ext cx="10515600" cy="639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 Resgatando a Classe Conta</a:t>
            </a:r>
            <a:endParaRPr lang="pt-BR" sz="2800" dirty="0"/>
          </a:p>
          <a:p>
            <a:pPr lvl="1">
              <a:buBlip>
                <a:blip r:embed="rId5"/>
              </a:buBlip>
            </a:pPr>
            <a:endParaRPr lang="pt-BR" sz="280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B1C6F17-D9FB-443D-8B7E-0410EFB601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4992" y="2147406"/>
            <a:ext cx="5262016" cy="352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63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74703B7-CB59-438D-9501-10A8E63AA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6</a:t>
            </a:fld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ED2551F-D5EA-464A-A588-C1E90BDB58D9}"/>
              </a:ext>
            </a:extLst>
          </p:cNvPr>
          <p:cNvSpPr/>
          <p:nvPr/>
        </p:nvSpPr>
        <p:spPr>
          <a:xfrm>
            <a:off x="3175190" y="485192"/>
            <a:ext cx="5841620" cy="41440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3600" dirty="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r>
              <a:rPr lang="pt-BR" sz="3600" dirty="0">
                <a:latin typeface="Segoe UI" panose="020B0502040204020203" pitchFamily="34" charset="0"/>
                <a:cs typeface="Segoe UI" panose="020B0502040204020203" pitchFamily="34" charset="0"/>
              </a:rPr>
              <a:t> somar(</a:t>
            </a:r>
            <a:r>
              <a:rPr lang="pt-BR" sz="3600" dirty="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r>
              <a:rPr lang="pt-BR" sz="3600" dirty="0">
                <a:latin typeface="Segoe UI" panose="020B0502040204020203" pitchFamily="34" charset="0"/>
                <a:cs typeface="Segoe UI" panose="020B0502040204020203" pitchFamily="34" charset="0"/>
              </a:rPr>
              <a:t> x, </a:t>
            </a:r>
            <a:r>
              <a:rPr lang="pt-BR" sz="3600" dirty="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r>
              <a:rPr lang="pt-BR" sz="3600" dirty="0">
                <a:latin typeface="Segoe UI" panose="020B0502040204020203" pitchFamily="34" charset="0"/>
                <a:cs typeface="Segoe UI" panose="020B0502040204020203" pitchFamily="34" charset="0"/>
              </a:rPr>
              <a:t> y){</a:t>
            </a:r>
          </a:p>
          <a:p>
            <a:pPr>
              <a:lnSpc>
                <a:spcPct val="150000"/>
              </a:lnSpc>
            </a:pPr>
            <a:r>
              <a:rPr lang="pt-BR" sz="3600" dirty="0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pt-BR" sz="3600" dirty="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</a:t>
            </a:r>
            <a:r>
              <a:rPr lang="pt-BR" sz="3600" dirty="0">
                <a:latin typeface="Segoe UI" panose="020B0502040204020203" pitchFamily="34" charset="0"/>
                <a:cs typeface="Segoe UI" panose="020B0502040204020203" pitchFamily="34" charset="0"/>
              </a:rPr>
              <a:t> z;</a:t>
            </a:r>
          </a:p>
          <a:p>
            <a:pPr>
              <a:lnSpc>
                <a:spcPct val="150000"/>
              </a:lnSpc>
            </a:pPr>
            <a:r>
              <a:rPr lang="pt-BR" sz="3600" dirty="0">
                <a:latin typeface="Segoe UI" panose="020B0502040204020203" pitchFamily="34" charset="0"/>
                <a:cs typeface="Segoe UI" panose="020B0502040204020203" pitchFamily="34" charset="0"/>
              </a:rPr>
              <a:t>	z = x + y;</a:t>
            </a:r>
          </a:p>
          <a:p>
            <a:pPr>
              <a:lnSpc>
                <a:spcPct val="150000"/>
              </a:lnSpc>
            </a:pPr>
            <a:r>
              <a:rPr lang="pt-BR" sz="3600" dirty="0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pt-BR" sz="3600" dirty="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return</a:t>
            </a:r>
            <a:r>
              <a:rPr lang="pt-BR" sz="3600" dirty="0">
                <a:latin typeface="Segoe UI" panose="020B0502040204020203" pitchFamily="34" charset="0"/>
                <a:cs typeface="Segoe UI" panose="020B0502040204020203" pitchFamily="34" charset="0"/>
              </a:rPr>
              <a:t> z;</a:t>
            </a:r>
          </a:p>
          <a:p>
            <a:pPr>
              <a:lnSpc>
                <a:spcPct val="150000"/>
              </a:lnSpc>
            </a:pPr>
            <a:r>
              <a:rPr lang="pt-BR" sz="3600" dirty="0">
                <a:latin typeface="Segoe UI" panose="020B0502040204020203" pitchFamily="34" charset="0"/>
                <a:cs typeface="Segoe UI" panose="020B0502040204020203" pitchFamily="34" charset="0"/>
              </a:rPr>
              <a:t>}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0626007D-A208-4987-B7FC-5C226A828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29275"/>
            <a:ext cx="11353800" cy="2239445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sz="4400" dirty="0">
                <a:latin typeface="Segoe UI" panose="020B0502040204020203" pitchFamily="34" charset="0"/>
                <a:cs typeface="Segoe UI" panose="020B0502040204020203" pitchFamily="34" charset="0"/>
              </a:rPr>
              <a:t>Faça a soma de X com Y</a:t>
            </a:r>
          </a:p>
          <a:p>
            <a:pPr>
              <a:buBlip>
                <a:blip r:embed="rId3"/>
              </a:buBlip>
            </a:pPr>
            <a:r>
              <a:rPr lang="pt-BR" sz="4400" dirty="0">
                <a:latin typeface="Segoe UI" panose="020B0502040204020203" pitchFamily="34" charset="0"/>
                <a:cs typeface="Segoe UI" panose="020B0502040204020203" pitchFamily="34" charset="0"/>
              </a:rPr>
              <a:t>Me devolva o resultado</a:t>
            </a:r>
          </a:p>
          <a:p>
            <a:pPr marL="0" indent="0">
              <a:buNone/>
            </a:pP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94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Relacionamento entre objetos 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60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2B510928-F819-46EF-A30F-0AD644B0D07F}"/>
              </a:ext>
            </a:extLst>
          </p:cNvPr>
          <p:cNvSpPr txBox="1">
            <a:spLocks/>
          </p:cNvSpPr>
          <p:nvPr/>
        </p:nvSpPr>
        <p:spPr>
          <a:xfrm>
            <a:off x="838200" y="1276985"/>
            <a:ext cx="10515600" cy="639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 Resgatando a Classe Conta</a:t>
            </a:r>
            <a:endParaRPr lang="pt-BR" sz="2800" dirty="0"/>
          </a:p>
          <a:p>
            <a:pPr lvl="1">
              <a:buBlip>
                <a:blip r:embed="rId5"/>
              </a:buBlip>
            </a:pPr>
            <a:endParaRPr lang="pt-BR" sz="28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0D09862-168F-4B24-B796-B1B5DF1000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1" r="1"/>
          <a:stretch/>
        </p:blipFill>
        <p:spPr>
          <a:xfrm>
            <a:off x="2732567" y="1977020"/>
            <a:ext cx="677814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712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Relacionamento entre objetos 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61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2B510928-F819-46EF-A30F-0AD644B0D07F}"/>
              </a:ext>
            </a:extLst>
          </p:cNvPr>
          <p:cNvSpPr txBox="1">
            <a:spLocks/>
          </p:cNvSpPr>
          <p:nvPr/>
        </p:nvSpPr>
        <p:spPr>
          <a:xfrm>
            <a:off x="838200" y="1801641"/>
            <a:ext cx="10515600" cy="3594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 Agora a variável </a:t>
            </a:r>
            <a:r>
              <a:rPr lang="pt-BR" sz="3200" dirty="0">
                <a:solidFill>
                  <a:srgbClr val="045ABD"/>
                </a:solidFill>
              </a:rPr>
              <a:t>“cliente” e “</a:t>
            </a:r>
            <a:r>
              <a:rPr lang="pt-BR" sz="3200" dirty="0" err="1">
                <a:solidFill>
                  <a:srgbClr val="045ABD"/>
                </a:solidFill>
              </a:rPr>
              <a:t>conta.titular</a:t>
            </a:r>
            <a:r>
              <a:rPr lang="pt-BR" sz="3200" dirty="0">
                <a:solidFill>
                  <a:srgbClr val="045ABD"/>
                </a:solidFill>
              </a:rPr>
              <a:t>” guardam uma referência para o mesmo lugar na memória.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 Com ambas essas variáveis podemos acessar esse “cliente”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 E podemos usar o operador “.” para navegar sobre a estrutura de classes </a:t>
            </a:r>
            <a:endParaRPr lang="pt-BR" sz="2800" dirty="0"/>
          </a:p>
          <a:p>
            <a:pPr lvl="1">
              <a:buBlip>
                <a:blip r:embed="rId5"/>
              </a:buBlip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7153529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4F944596-576D-474B-B928-1E69CE6D59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08"/>
          <a:stretch/>
        </p:blipFill>
        <p:spPr>
          <a:xfrm>
            <a:off x="966111" y="1004340"/>
            <a:ext cx="10912616" cy="4961315"/>
          </a:xfrm>
          <a:prstGeom prst="rect">
            <a:avLst/>
          </a:prstGeom>
        </p:spPr>
      </p:pic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62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C369BCCF-F719-439E-887D-2A978CC2F78F}"/>
              </a:ext>
            </a:extLst>
          </p:cNvPr>
          <p:cNvSpPr/>
          <p:nvPr/>
        </p:nvSpPr>
        <p:spPr>
          <a:xfrm>
            <a:off x="966111" y="3689498"/>
            <a:ext cx="10912616" cy="9462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05DCF9D-000C-4D93-9A1B-934A972CF83C}"/>
              </a:ext>
            </a:extLst>
          </p:cNvPr>
          <p:cNvSpPr/>
          <p:nvPr/>
        </p:nvSpPr>
        <p:spPr>
          <a:xfrm>
            <a:off x="966111" y="5358808"/>
            <a:ext cx="10912616" cy="3827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71803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Relacionamento entre objetos 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63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2B510928-F819-46EF-A30F-0AD644B0D07F}"/>
              </a:ext>
            </a:extLst>
          </p:cNvPr>
          <p:cNvSpPr txBox="1">
            <a:spLocks/>
          </p:cNvSpPr>
          <p:nvPr/>
        </p:nvSpPr>
        <p:spPr>
          <a:xfrm>
            <a:off x="719356" y="13709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E se tentássemos acessar o titular (Cliente) sem fazer uma atribuição antes? Ou a criação?</a:t>
            </a:r>
            <a:endParaRPr lang="pt-BR" sz="2800" dirty="0"/>
          </a:p>
          <a:p>
            <a:pPr lvl="1">
              <a:buBlip>
                <a:blip r:embed="rId5"/>
              </a:buBlip>
            </a:pPr>
            <a:endParaRPr lang="pt-BR" sz="28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5965BDE-FFD2-44C6-96C6-E423B28B78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5185" y="2696475"/>
            <a:ext cx="9439275" cy="3286125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C8D11763-7F66-4A00-889B-076F430B43FE}"/>
              </a:ext>
            </a:extLst>
          </p:cNvPr>
          <p:cNvSpPr/>
          <p:nvPr/>
        </p:nvSpPr>
        <p:spPr>
          <a:xfrm>
            <a:off x="1535185" y="4766872"/>
            <a:ext cx="4191058" cy="348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22019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Relacionamento entre objetos 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64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2B510928-F819-46EF-A30F-0AD644B0D07F}"/>
              </a:ext>
            </a:extLst>
          </p:cNvPr>
          <p:cNvSpPr txBox="1">
            <a:spLocks/>
          </p:cNvSpPr>
          <p:nvPr/>
        </p:nvSpPr>
        <p:spPr>
          <a:xfrm>
            <a:off x="719356" y="13709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Teríamos um “</a:t>
            </a:r>
            <a:r>
              <a:rPr lang="pt-BR" sz="3200" dirty="0" err="1"/>
              <a:t>NullPointerException</a:t>
            </a:r>
            <a:r>
              <a:rPr lang="pt-BR" sz="3200" dirty="0"/>
              <a:t>”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Pois o objeto não foi inicializado!</a:t>
            </a:r>
            <a:endParaRPr lang="pt-BR" sz="2800" dirty="0"/>
          </a:p>
          <a:p>
            <a:pPr lvl="1">
              <a:buBlip>
                <a:blip r:embed="rId5"/>
              </a:buBlip>
            </a:pPr>
            <a:endParaRPr lang="pt-BR" sz="28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297248A-4D66-4D6D-8AB6-9299BEE548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8803" y="3623469"/>
            <a:ext cx="892492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17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Relacionamento entre objetos 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65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2B510928-F819-46EF-A30F-0AD644B0D07F}"/>
              </a:ext>
            </a:extLst>
          </p:cNvPr>
          <p:cNvSpPr txBox="1">
            <a:spLocks/>
          </p:cNvSpPr>
          <p:nvPr/>
        </p:nvSpPr>
        <p:spPr>
          <a:xfrm>
            <a:off x="719356" y="1370912"/>
            <a:ext cx="10515600" cy="535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 Nos exemplos anteriores, utilizamos a Agregação!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 Outro conceito é o de </a:t>
            </a:r>
            <a:r>
              <a:rPr lang="pt-BR" sz="3200" dirty="0">
                <a:solidFill>
                  <a:srgbClr val="0070C0"/>
                </a:solidFill>
              </a:rPr>
              <a:t>COMPOSIÇÃO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 Também é uma associação </a:t>
            </a:r>
            <a:r>
              <a:rPr lang="pt-BR" sz="3200" dirty="0">
                <a:solidFill>
                  <a:srgbClr val="0070C0"/>
                </a:solidFill>
              </a:rPr>
              <a:t>Todo/Parte</a:t>
            </a:r>
            <a:r>
              <a:rPr lang="pt-BR" sz="3200" dirty="0"/>
              <a:t>, e funciona como uma agregação mais forte. </a:t>
            </a:r>
            <a:r>
              <a:rPr lang="pt-BR" sz="3200" dirty="0">
                <a:solidFill>
                  <a:srgbClr val="045ABD"/>
                </a:solidFill>
              </a:rPr>
              <a:t>Nela, a existência do Objeto-Parte não faz sentido se o Objeto-Todo não existir</a:t>
            </a:r>
            <a:endParaRPr lang="pt-BR" sz="2800" dirty="0">
              <a:solidFill>
                <a:srgbClr val="045ABD"/>
              </a:solidFill>
            </a:endParaRPr>
          </a:p>
          <a:p>
            <a:pPr lvl="1">
              <a:buBlip>
                <a:blip r:embed="rId5"/>
              </a:buBlip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66148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Relacionamento entre objetos 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66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2B510928-F819-46EF-A30F-0AD644B0D07F}"/>
              </a:ext>
            </a:extLst>
          </p:cNvPr>
          <p:cNvSpPr txBox="1">
            <a:spLocks/>
          </p:cNvSpPr>
          <p:nvPr/>
        </p:nvSpPr>
        <p:spPr>
          <a:xfrm>
            <a:off x="719356" y="1370912"/>
            <a:ext cx="10515600" cy="535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 Exemplo: Uma empresa com seus Departamentos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endParaRPr lang="pt-BR" sz="3200" dirty="0"/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endParaRPr lang="pt-BR" sz="3200" dirty="0"/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endParaRPr lang="pt-BR" sz="3200" dirty="0"/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endParaRPr lang="pt-BR" sz="3200" dirty="0"/>
          </a:p>
          <a:p>
            <a:pPr lvl="1">
              <a:buBlip>
                <a:blip r:embed="rId5"/>
              </a:buBlip>
            </a:pPr>
            <a:endParaRPr lang="pt-BR" sz="2800" dirty="0"/>
          </a:p>
        </p:txBody>
      </p:sp>
      <p:pic>
        <p:nvPicPr>
          <p:cNvPr id="6" name="Imagem 8" descr="Diagrama&#10;&#10;Descrição gerada automaticamente">
            <a:extLst>
              <a:ext uri="{FF2B5EF4-FFF2-40B4-BE49-F238E27FC236}">
                <a16:creationId xmlns:a16="http://schemas.microsoft.com/office/drawing/2014/main" id="{35033615-3452-42FC-80D8-43974D8D74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1871" y="3304061"/>
            <a:ext cx="8890570" cy="180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7359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Relacionamento entre objetos 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67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2B510928-F819-46EF-A30F-0AD644B0D07F}"/>
              </a:ext>
            </a:extLst>
          </p:cNvPr>
          <p:cNvSpPr txBox="1">
            <a:spLocks/>
          </p:cNvSpPr>
          <p:nvPr/>
        </p:nvSpPr>
        <p:spPr>
          <a:xfrm>
            <a:off x="719356" y="1370912"/>
            <a:ext cx="10515600" cy="535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 Na composição, o Objeto-Todo é responsável pelas suas partes.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 Ele é responsável pela criação e destruição</a:t>
            </a:r>
          </a:p>
          <a:p>
            <a:pPr marL="0" indent="0">
              <a:buNone/>
            </a:pPr>
            <a:endParaRPr lang="pt-BR" sz="2800" dirty="0"/>
          </a:p>
          <a:p>
            <a:pPr lvl="1">
              <a:buBlip>
                <a:blip r:embed="rId5"/>
              </a:buBlip>
            </a:pPr>
            <a:endParaRPr lang="pt-BR" sz="28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DEA3B01-9891-4F2A-A06D-0EC04BE59F5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50"/>
          <a:stretch/>
        </p:blipFill>
        <p:spPr>
          <a:xfrm>
            <a:off x="3147237" y="3014341"/>
            <a:ext cx="5709683" cy="3256967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D5ACB3C8-3AD3-4107-9A66-9E32A5141814}"/>
              </a:ext>
            </a:extLst>
          </p:cNvPr>
          <p:cNvSpPr/>
          <p:nvPr/>
        </p:nvSpPr>
        <p:spPr>
          <a:xfrm>
            <a:off x="3759351" y="4830668"/>
            <a:ext cx="5320854" cy="1440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FFE85F8-FCA8-486B-B813-7937BBB2E55D}"/>
              </a:ext>
            </a:extLst>
          </p:cNvPr>
          <p:cNvSpPr txBox="1"/>
          <p:nvPr/>
        </p:nvSpPr>
        <p:spPr>
          <a:xfrm>
            <a:off x="9473609" y="3429000"/>
            <a:ext cx="1999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Construtor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92D5E41D-06FA-4400-8A7B-C0CAFDA0CCE1}"/>
              </a:ext>
            </a:extLst>
          </p:cNvPr>
          <p:cNvCxnSpPr/>
          <p:nvPr/>
        </p:nvCxnSpPr>
        <p:spPr>
          <a:xfrm flipH="1">
            <a:off x="9271591" y="4274288"/>
            <a:ext cx="975162" cy="96756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39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Relacionamento entre objetos 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68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2B510928-F819-46EF-A30F-0AD644B0D07F}"/>
              </a:ext>
            </a:extLst>
          </p:cNvPr>
          <p:cNvSpPr txBox="1">
            <a:spLocks/>
          </p:cNvSpPr>
          <p:nvPr/>
        </p:nvSpPr>
        <p:spPr>
          <a:xfrm>
            <a:off x="719356" y="1370912"/>
            <a:ext cx="10515600" cy="535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dirty="0"/>
          </a:p>
          <a:p>
            <a:pPr lvl="1">
              <a:buBlip>
                <a:blip r:embed="rId5"/>
              </a:buBlip>
            </a:pPr>
            <a:endParaRPr lang="pt-BR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982916-0B9E-4759-A5DE-7671C147EE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3299" y="1370912"/>
            <a:ext cx="5227879" cy="504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7549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8778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Lista de exercícios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69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2B510928-F819-46EF-A30F-0AD644B0D07F}"/>
              </a:ext>
            </a:extLst>
          </p:cNvPr>
          <p:cNvSpPr txBox="1">
            <a:spLocks/>
          </p:cNvSpPr>
          <p:nvPr/>
        </p:nvSpPr>
        <p:spPr>
          <a:xfrm>
            <a:off x="719356" y="1370912"/>
            <a:ext cx="10515600" cy="5350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2800" dirty="0"/>
          </a:p>
          <a:p>
            <a:pPr lvl="1">
              <a:buBlip>
                <a:blip r:embed="rId5"/>
              </a:buBlip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187458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74703B7-CB59-438D-9501-10A8E63AA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7</a:t>
            </a:fld>
            <a:endParaRPr lang="pt-BR"/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B0D61980-B14D-4137-9321-1ADB49811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795523"/>
            <a:ext cx="57150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105A679D-F787-4458-8835-4204AB065AC2}"/>
              </a:ext>
            </a:extLst>
          </p:cNvPr>
          <p:cNvCxnSpPr/>
          <p:nvPr/>
        </p:nvCxnSpPr>
        <p:spPr>
          <a:xfrm>
            <a:off x="4267200" y="1137138"/>
            <a:ext cx="2543908" cy="143021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1">
            <a:extLst>
              <a:ext uri="{FF2B5EF4-FFF2-40B4-BE49-F238E27FC236}">
                <a16:creationId xmlns:a16="http://schemas.microsoft.com/office/drawing/2014/main" id="{784C860B-3899-471C-A6E6-93F26F40F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900" y="69309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Estruturado</a:t>
            </a:r>
          </a:p>
        </p:txBody>
      </p:sp>
      <p:pic>
        <p:nvPicPr>
          <p:cNvPr id="2" name="Picture 2" descr="AGORA ENTENDI O MODO IMPERATIVO QUERO VER ALGUEM FUGIR DAS MINHAS ORDENS  AGORA ! - Gerador de Memes Online">
            <a:extLst>
              <a:ext uri="{FF2B5EF4-FFF2-40B4-BE49-F238E27FC236}">
                <a16:creationId xmlns:a16="http://schemas.microsoft.com/office/drawing/2014/main" id="{9EE23FC9-D372-3B8B-EA75-2F2E5B5E1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58" y="129417"/>
            <a:ext cx="3270553" cy="245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96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Exercício 2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70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2B510928-F819-46EF-A30F-0AD644B0D07F}"/>
              </a:ext>
            </a:extLst>
          </p:cNvPr>
          <p:cNvSpPr txBox="1">
            <a:spLocks/>
          </p:cNvSpPr>
          <p:nvPr/>
        </p:nvSpPr>
        <p:spPr>
          <a:xfrm>
            <a:off x="838200" y="1276985"/>
            <a:ext cx="10515600" cy="4530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Exercício 2 – Zumbis!</a:t>
            </a:r>
          </a:p>
          <a:p>
            <a:pPr marL="0" indent="0">
              <a:buNone/>
            </a:pPr>
            <a:r>
              <a:rPr lang="pt-BR" sz="3200" dirty="0"/>
              <a:t>Você e seus amigos </a:t>
            </a:r>
            <a:r>
              <a:rPr lang="pt-BR" sz="3200" b="1" dirty="0"/>
              <a:t>AINDA</a:t>
            </a:r>
            <a:r>
              <a:rPr lang="pt-BR" sz="3200" dirty="0"/>
              <a:t> estão criando um software para modelar zumbis! Considere o UML para modelar o zumbi!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ED96599-7A98-4D07-98E7-6CB4F298E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7368" y="2911951"/>
            <a:ext cx="421957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805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Exercício 3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71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2B510928-F819-46EF-A30F-0AD644B0D07F}"/>
              </a:ext>
            </a:extLst>
          </p:cNvPr>
          <p:cNvSpPr txBox="1">
            <a:spLocks/>
          </p:cNvSpPr>
          <p:nvPr/>
        </p:nvSpPr>
        <p:spPr>
          <a:xfrm>
            <a:off x="838200" y="1276985"/>
            <a:ext cx="10515600" cy="45307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Exercício 3 – Zumbis!</a:t>
            </a:r>
          </a:p>
          <a:p>
            <a:pPr marL="0" indent="0">
              <a:buNone/>
            </a:pPr>
            <a:r>
              <a:rPr lang="pt-BR" sz="3200" dirty="0"/>
              <a:t>Você e seus amigos </a:t>
            </a:r>
            <a:r>
              <a:rPr lang="pt-BR" sz="3200" b="1" dirty="0"/>
              <a:t>CONTINUAM</a:t>
            </a:r>
            <a:r>
              <a:rPr lang="pt-BR" sz="3200" dirty="0"/>
              <a:t> criando um software para modelar zumbis! Considerando o zumbi do exercício 2</a:t>
            </a:r>
          </a:p>
          <a:p>
            <a:pPr marL="0" indent="0">
              <a:buNone/>
            </a:pPr>
            <a:r>
              <a:rPr lang="pt-BR" sz="3200" dirty="0"/>
              <a:t>- Crie dois zumbis (cada um com seu “new”).</a:t>
            </a:r>
          </a:p>
          <a:p>
            <a:pPr>
              <a:buFontTx/>
              <a:buChar char="-"/>
            </a:pPr>
            <a:r>
              <a:rPr lang="pt-BR" sz="3200" dirty="0"/>
              <a:t>Manipule a vida individualmente</a:t>
            </a:r>
          </a:p>
          <a:p>
            <a:pPr>
              <a:buFontTx/>
              <a:buChar char="-"/>
            </a:pPr>
            <a:r>
              <a:rPr lang="pt-BR" sz="3200" dirty="0"/>
              <a:t>Depois faça ambas as variáveis de referencias iguais</a:t>
            </a:r>
          </a:p>
          <a:p>
            <a:pPr lvl="1">
              <a:buFontTx/>
              <a:buChar char="-"/>
            </a:pPr>
            <a:r>
              <a:rPr lang="pt-BR" sz="2800" dirty="0" err="1"/>
              <a:t>Ex</a:t>
            </a:r>
            <a:r>
              <a:rPr lang="pt-BR" sz="2800" dirty="0"/>
              <a:t>: z1 = z2;</a:t>
            </a:r>
          </a:p>
          <a:p>
            <a:pPr>
              <a:buFontTx/>
              <a:buChar char="-"/>
            </a:pPr>
            <a:r>
              <a:rPr lang="pt-BR" sz="3200" dirty="0"/>
              <a:t>Manipule a vida dos zumbis (através de z1 e z2). </a:t>
            </a:r>
          </a:p>
          <a:p>
            <a:pPr>
              <a:buFontTx/>
              <a:buChar char="-"/>
            </a:pPr>
            <a:r>
              <a:rPr lang="pt-BR" sz="3200" dirty="0"/>
              <a:t>Verifique a vida deles</a:t>
            </a:r>
            <a:endParaRPr lang="pt-BR" sz="2800" dirty="0"/>
          </a:p>
          <a:p>
            <a:pPr marL="457200" lvl="1" indent="0">
              <a:buNone/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9263737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Exercício 4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72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2B510928-F819-46EF-A30F-0AD644B0D07F}"/>
              </a:ext>
            </a:extLst>
          </p:cNvPr>
          <p:cNvSpPr txBox="1">
            <a:spLocks/>
          </p:cNvSpPr>
          <p:nvPr/>
        </p:nvSpPr>
        <p:spPr>
          <a:xfrm>
            <a:off x="838200" y="1276985"/>
            <a:ext cx="10515600" cy="4530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Exercício 4 – Zumbis!</a:t>
            </a:r>
          </a:p>
          <a:p>
            <a:pPr marL="0" indent="0">
              <a:buNone/>
            </a:pPr>
            <a:r>
              <a:rPr lang="pt-BR" sz="3200" dirty="0"/>
              <a:t>Sim isso mesmo, ainda estão no zumbis! Modifique o Zumbi do Exercício 2 para atender a seguinte especificação</a:t>
            </a:r>
          </a:p>
          <a:p>
            <a:pPr>
              <a:buFontTx/>
              <a:buChar char="-"/>
            </a:pPr>
            <a:r>
              <a:rPr lang="pt-BR" sz="3200" dirty="0"/>
              <a:t>A ação de transferir vida faz uma verificação antes</a:t>
            </a:r>
          </a:p>
          <a:p>
            <a:pPr marL="0" indent="0">
              <a:buNone/>
            </a:pPr>
            <a:r>
              <a:rPr lang="pt-BR" sz="3200" dirty="0"/>
              <a:t>se de fato é possível ser realizada.</a:t>
            </a:r>
          </a:p>
          <a:p>
            <a:pPr>
              <a:buFontTx/>
              <a:buChar char="-"/>
            </a:pPr>
            <a:r>
              <a:rPr lang="pt-BR" sz="3200" dirty="0"/>
              <a:t>Ele retorna um booleano informando se deu certo a </a:t>
            </a:r>
          </a:p>
          <a:p>
            <a:pPr marL="0" indent="0">
              <a:buNone/>
            </a:pPr>
            <a:r>
              <a:rPr lang="pt-BR" sz="3200" dirty="0"/>
              <a:t>transferência</a:t>
            </a:r>
          </a:p>
          <a:p>
            <a:pPr marL="0" indent="0">
              <a:buNone/>
            </a:pPr>
            <a:r>
              <a:rPr lang="pt-BR" sz="2800" dirty="0"/>
              <a:t>- Modifique o Diagrama para atender o novo requisito</a:t>
            </a:r>
          </a:p>
        </p:txBody>
      </p:sp>
      <p:pic>
        <p:nvPicPr>
          <p:cNvPr id="3" name="Picture 2" descr="23 melhor ideia de Fotos de zumbi | fotos de zumbi, zumbi, festa zumbi">
            <a:extLst>
              <a:ext uri="{FF2B5EF4-FFF2-40B4-BE49-F238E27FC236}">
                <a16:creationId xmlns:a16="http://schemas.microsoft.com/office/drawing/2014/main" id="{8F8307B9-2C02-DB24-36EB-E1B2FBD44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6433" y="2945492"/>
            <a:ext cx="2148979" cy="286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04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Exercício 5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73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2B510928-F819-46EF-A30F-0AD644B0D07F}"/>
              </a:ext>
            </a:extLst>
          </p:cNvPr>
          <p:cNvSpPr txBox="1">
            <a:spLocks/>
          </p:cNvSpPr>
          <p:nvPr/>
        </p:nvSpPr>
        <p:spPr>
          <a:xfrm>
            <a:off x="838200" y="1276985"/>
            <a:ext cx="10515600" cy="4530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Exercício 5 – Jogo!</a:t>
            </a:r>
          </a:p>
          <a:p>
            <a:pPr marL="0" indent="0">
              <a:buNone/>
            </a:pPr>
            <a:r>
              <a:rPr lang="pt-BR" sz="3200" dirty="0"/>
              <a:t>-Crie Classes em Java que atendam a seguinte especificação</a:t>
            </a:r>
          </a:p>
          <a:p>
            <a:pPr marL="0" indent="0">
              <a:buNone/>
            </a:pPr>
            <a:r>
              <a:rPr lang="pt-BR" sz="3200" dirty="0"/>
              <a:t>-Cada vez que o personagem toma dano ele perde 5 pontos de vida;</a:t>
            </a:r>
          </a:p>
          <a:p>
            <a:pPr marL="0" indent="0">
              <a:buNone/>
            </a:pPr>
            <a:r>
              <a:rPr lang="pt-BR" sz="3200" dirty="0"/>
              <a:t>-Cada vez que usa a arma, ela perde 2 pontos de resistência</a:t>
            </a:r>
            <a:endParaRPr lang="pt-BR" sz="2800" dirty="0"/>
          </a:p>
          <a:p>
            <a:pPr marL="457200" lvl="1" indent="0">
              <a:buNone/>
            </a:pPr>
            <a:endParaRPr lang="pt-BR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1BECF0-C7FA-E7CE-B848-9914FEB923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7339" y="4091604"/>
            <a:ext cx="7537322" cy="240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226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Exercício 6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74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2B510928-F819-46EF-A30F-0AD644B0D07F}"/>
              </a:ext>
            </a:extLst>
          </p:cNvPr>
          <p:cNvSpPr txBox="1">
            <a:spLocks/>
          </p:cNvSpPr>
          <p:nvPr/>
        </p:nvSpPr>
        <p:spPr>
          <a:xfrm>
            <a:off x="838200" y="1276985"/>
            <a:ext cx="10515600" cy="4530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3200" dirty="0"/>
              <a:t>Exercício 6 – Mario Kart!</a:t>
            </a:r>
          </a:p>
          <a:p>
            <a:pPr marL="0" indent="0">
              <a:buNone/>
            </a:pPr>
            <a:endParaRPr lang="pt-BR" sz="28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CCA4466-5720-4942-8E56-EE7AC48DC4AA}"/>
              </a:ext>
            </a:extLst>
          </p:cNvPr>
          <p:cNvSpPr/>
          <p:nvPr/>
        </p:nvSpPr>
        <p:spPr>
          <a:xfrm>
            <a:off x="838199" y="1960986"/>
            <a:ext cx="1077255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Blip>
                <a:blip r:embed="rId6"/>
              </a:buBlip>
            </a:pPr>
            <a:r>
              <a:rPr lang="pt-BR" sz="2400" dirty="0"/>
              <a:t>Crie Classes em Java que atendam a especificação UML abaixo</a:t>
            </a:r>
          </a:p>
          <a:p>
            <a:pPr marL="342900" indent="-342900">
              <a:buBlip>
                <a:blip r:embed="rId6"/>
              </a:buBlip>
            </a:pPr>
            <a:r>
              <a:rPr lang="pt-BR" sz="2400" dirty="0"/>
              <a:t>Em seguida crie ao menos dois objetos de cada, os relacione e</a:t>
            </a:r>
          </a:p>
          <a:p>
            <a:pPr marL="342900" indent="-342900">
              <a:buBlip>
                <a:blip r:embed="rId6"/>
              </a:buBlip>
            </a:pPr>
            <a:r>
              <a:rPr lang="pt-BR" sz="2400" dirty="0"/>
              <a:t>Os métodos devem apenas imprimir suas ações</a:t>
            </a:r>
          </a:p>
          <a:p>
            <a:pPr marL="342900" indent="-342900">
              <a:buBlip>
                <a:blip r:embed="rId6"/>
              </a:buBlip>
            </a:pPr>
            <a:r>
              <a:rPr lang="pt-BR" sz="2400" dirty="0"/>
              <a:t>As cilindradas podem assumir três valores: 50, 100 e 150</a:t>
            </a:r>
          </a:p>
          <a:p>
            <a:pPr marL="342900" indent="-342900">
              <a:buBlip>
                <a:blip r:embed="rId6"/>
              </a:buBlip>
            </a:pPr>
            <a:r>
              <a:rPr lang="pt-BR" sz="2400" dirty="0"/>
              <a:t>A velocidade pode assumir valores entre 0 e 150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61BBE12-672B-45C8-B675-FAED239EFF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7397" y="3909874"/>
            <a:ext cx="10374156" cy="201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120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Resolução dos Exercícios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75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DED9E584-412A-4191-ABB5-66147879ADD7}"/>
              </a:ext>
            </a:extLst>
          </p:cNvPr>
          <p:cNvSpPr txBox="1">
            <a:spLocks/>
          </p:cNvSpPr>
          <p:nvPr/>
        </p:nvSpPr>
        <p:spPr>
          <a:xfrm>
            <a:off x="732803" y="1831205"/>
            <a:ext cx="10925797" cy="5310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dirty="0">
                <a:hlinkClick r:id="rId5"/>
              </a:rPr>
              <a:t>https://github.com/chrislima-inatel/C206_C125</a:t>
            </a:r>
            <a:endParaRPr lang="pt-BR" sz="3200" dirty="0"/>
          </a:p>
          <a:p>
            <a:pPr marL="0" indent="0">
              <a:buNone/>
            </a:pPr>
            <a:endParaRPr lang="pt-BR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22A3DA-F61C-514F-8D5A-B4BE85C435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5556" y="3114775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850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Material Complementar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76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B49B171B-8E2E-4B50-ADB2-87B0FC0D6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014" y="2208621"/>
            <a:ext cx="11353800" cy="1551411"/>
          </a:xfrm>
        </p:spPr>
        <p:txBody>
          <a:bodyPr>
            <a:normAutofit/>
          </a:bodyPr>
          <a:lstStyle/>
          <a:p>
            <a:pPr>
              <a:buBlip>
                <a:blip r:embed="rId5"/>
              </a:buBlip>
            </a:pPr>
            <a:r>
              <a:rPr lang="pt-BR" sz="3600" dirty="0"/>
              <a:t> </a:t>
            </a:r>
            <a:r>
              <a:rPr lang="pt-BR" sz="3200" dirty="0"/>
              <a:t>Capítulo 4 da apostila FJ-11 </a:t>
            </a:r>
          </a:p>
          <a:p>
            <a:pPr lvl="1">
              <a:buBlip>
                <a:blip r:embed="rId5"/>
              </a:buBlip>
            </a:pPr>
            <a:r>
              <a:rPr lang="pt-BR" sz="2800" dirty="0"/>
              <a:t>Orientação a Objetos Básica</a:t>
            </a:r>
          </a:p>
          <a:p>
            <a:pPr marL="0" indent="0">
              <a:buNone/>
            </a:pPr>
            <a:endParaRPr lang="pt-BR" sz="3200" dirty="0"/>
          </a:p>
          <a:p>
            <a:pPr marL="0" indent="0">
              <a:buNone/>
            </a:pP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1603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74703B7-CB59-438D-9501-10A8E63AA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8</a:t>
            </a:fld>
            <a:endParaRPr lang="pt-BR"/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B0D61980-B14D-4137-9321-1ADB49811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892" y="0"/>
            <a:ext cx="3001108" cy="16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C43C5366-60B6-4CCC-878C-789E4DEC1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buBlip>
                <a:blip r:embed="rId4"/>
              </a:buBlip>
            </a:pPr>
            <a:r>
              <a:rPr lang="pt-BR" sz="4400" dirty="0">
                <a:latin typeface="Segoe UI" panose="020B0502040204020203" pitchFamily="34" charset="0"/>
                <a:cs typeface="Segoe UI" panose="020B0502040204020203" pitchFamily="34" charset="0"/>
              </a:rPr>
              <a:t> Se baseia na construção de blocos aninhados de comandos.</a:t>
            </a:r>
          </a:p>
          <a:p>
            <a:pPr marL="0" indent="0">
              <a:buNone/>
            </a:pP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37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74703B7-CB59-438D-9501-10A8E63AA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9</a:t>
            </a:fld>
            <a:endParaRPr lang="pt-BR"/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B0D61980-B14D-4137-9321-1ADB49811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892" y="0"/>
            <a:ext cx="3001108" cy="16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C43C5366-60B6-4CCC-878C-789E4DEC1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buBlip>
                <a:blip r:embed="rId4"/>
              </a:buBlip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4400" dirty="0">
                <a:latin typeface="Segoe UI" panose="020B0502040204020203" pitchFamily="34" charset="0"/>
                <a:cs typeface="Segoe UI" panose="020B0502040204020203" pitchFamily="34" charset="0"/>
              </a:rPr>
              <a:t>Utiliza três mecanismos básicos:  </a:t>
            </a:r>
          </a:p>
          <a:p>
            <a:pPr lvl="1">
              <a:buBlip>
                <a:blip r:embed="rId4"/>
              </a:buBlip>
            </a:pPr>
            <a:r>
              <a:rPr lang="pt-BR" sz="4000" dirty="0">
                <a:solidFill>
                  <a:srgbClr val="045AB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Sequencia </a:t>
            </a:r>
          </a:p>
          <a:p>
            <a:pPr lvl="1">
              <a:buBlip>
                <a:blip r:embed="rId4"/>
              </a:buBlip>
            </a:pPr>
            <a:r>
              <a:rPr lang="pt-BR" sz="4000" dirty="0">
                <a:solidFill>
                  <a:srgbClr val="045AB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Seleção </a:t>
            </a:r>
          </a:p>
          <a:p>
            <a:pPr lvl="1">
              <a:buBlip>
                <a:blip r:embed="rId4"/>
              </a:buBlip>
            </a:pPr>
            <a:r>
              <a:rPr lang="pt-BR" sz="4000" dirty="0">
                <a:solidFill>
                  <a:srgbClr val="045AB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Iteraçao</a:t>
            </a:r>
          </a:p>
          <a:p>
            <a:pPr>
              <a:buBlip>
                <a:blip r:embed="rId4"/>
              </a:buBlip>
            </a:pP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4400" dirty="0">
                <a:latin typeface="Segoe UI" panose="020B0502040204020203" pitchFamily="34" charset="0"/>
                <a:cs typeface="Segoe UI" panose="020B0502040204020203" pitchFamily="34" charset="0"/>
              </a:rPr>
              <a:t>Exemplo de linguagem: C e Pascal</a:t>
            </a:r>
            <a:endParaRPr lang="pt-BR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1611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0BAB57E63D26446BC17EFEF5C26E483" ma:contentTypeVersion="2" ma:contentTypeDescription="Crie um novo documento." ma:contentTypeScope="" ma:versionID="b94635770e14ff6d1e3dbb404de83579">
  <xsd:schema xmlns:xsd="http://www.w3.org/2001/XMLSchema" xmlns:xs="http://www.w3.org/2001/XMLSchema" xmlns:p="http://schemas.microsoft.com/office/2006/metadata/properties" xmlns:ns2="9a3383ff-78c3-41d0-a9d6-648988aa04cf" targetNamespace="http://schemas.microsoft.com/office/2006/metadata/properties" ma:root="true" ma:fieldsID="b13ecd9363208ea42612ff1fd86bb3bc" ns2:_="">
    <xsd:import namespace="9a3383ff-78c3-41d0-a9d6-648988aa04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3383ff-78c3-41d0-a9d6-648988aa04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2DB6004-6BD1-4925-AE52-6518F71DD6B1}"/>
</file>

<file path=customXml/itemProps2.xml><?xml version="1.0" encoding="utf-8"?>
<ds:datastoreItem xmlns:ds="http://schemas.openxmlformats.org/officeDocument/2006/customXml" ds:itemID="{003672B8-BBA4-4336-B326-B26996038FD4}"/>
</file>

<file path=customXml/itemProps3.xml><?xml version="1.0" encoding="utf-8"?>
<ds:datastoreItem xmlns:ds="http://schemas.openxmlformats.org/officeDocument/2006/customXml" ds:itemID="{8D9C55CC-F2FF-4F7E-8B8F-A21B19B95CAC}"/>
</file>

<file path=docProps/app.xml><?xml version="1.0" encoding="utf-8"?>
<Properties xmlns="http://schemas.openxmlformats.org/officeDocument/2006/extended-properties" xmlns:vt="http://schemas.openxmlformats.org/officeDocument/2006/docPropsVTypes">
  <TotalTime>8304</TotalTime>
  <Words>2129</Words>
  <Application>Microsoft Office PowerPoint</Application>
  <PresentationFormat>Widescreen</PresentationFormat>
  <Paragraphs>419</Paragraphs>
  <Slides>76</Slides>
  <Notes>76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3" baseType="lpstr">
      <vt:lpstr>Arial</vt:lpstr>
      <vt:lpstr>Arial</vt:lpstr>
      <vt:lpstr>Calibri</vt:lpstr>
      <vt:lpstr>Calibri Light</vt:lpstr>
      <vt:lpstr>inherit</vt:lpstr>
      <vt:lpstr>Segoe UI</vt:lpstr>
      <vt:lpstr>Tema do Office</vt:lpstr>
      <vt:lpstr>                         C206/C125– Programação Orientada a Objetos com Java   INTRODUÇÃO A ORIENTAÇÃO A OBJETOS</vt:lpstr>
      <vt:lpstr>Objetivos</vt:lpstr>
      <vt:lpstr>PowerPoint Presentation</vt:lpstr>
      <vt:lpstr>Imperativo</vt:lpstr>
      <vt:lpstr>PowerPoint Presentation</vt:lpstr>
      <vt:lpstr>PowerPoint Presentation</vt:lpstr>
      <vt:lpstr>Estruturado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Orientado a Objetos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Classes e Objetos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Exercício 1</vt:lpstr>
      <vt:lpstr>Exercício 1</vt:lpstr>
      <vt:lpstr>Objetos são acessados por referencia!</vt:lpstr>
      <vt:lpstr>Objetos são acessados por referencia!</vt:lpstr>
      <vt:lpstr>Objetos são acessados por referencia!</vt:lpstr>
      <vt:lpstr>Objetos são acessados por referencia!</vt:lpstr>
      <vt:lpstr>Objetos são acessados por referencia!</vt:lpstr>
      <vt:lpstr>Objetos são acessados por referencia!</vt:lpstr>
      <vt:lpstr>Objetos são acessados por referencia!</vt:lpstr>
      <vt:lpstr>Objetos são acessados por referencia!</vt:lpstr>
      <vt:lpstr>Objetos são acessados por referencia!</vt:lpstr>
      <vt:lpstr>Vamos transferir dinheiro!!!!</vt:lpstr>
      <vt:lpstr>Vamos transferir dinheiro!!!!</vt:lpstr>
      <vt:lpstr>UML (Unified Modeling Language)!</vt:lpstr>
      <vt:lpstr>UML (Unified Modeling Language)!</vt:lpstr>
      <vt:lpstr>Relacionamento entre objetos </vt:lpstr>
      <vt:lpstr>Relacionamento entre objetos </vt:lpstr>
      <vt:lpstr>Relacionamento entre objetos </vt:lpstr>
      <vt:lpstr>Relacionamento entre objetos </vt:lpstr>
      <vt:lpstr>Relacionamento entre objetos </vt:lpstr>
      <vt:lpstr>Relacionamento entre objetos </vt:lpstr>
      <vt:lpstr>Relacionamento entre objetos </vt:lpstr>
      <vt:lpstr>Relacionamento entre objetos </vt:lpstr>
      <vt:lpstr>Relacionamento entre objetos </vt:lpstr>
      <vt:lpstr>Relacionamento entre objetos </vt:lpstr>
      <vt:lpstr>Relacionamento entre objetos </vt:lpstr>
      <vt:lpstr>PowerPoint Presentation</vt:lpstr>
      <vt:lpstr>Relacionamento entre objetos </vt:lpstr>
      <vt:lpstr>Relacionamento entre objetos </vt:lpstr>
      <vt:lpstr>Relacionamento entre objetos </vt:lpstr>
      <vt:lpstr>Relacionamento entre objetos </vt:lpstr>
      <vt:lpstr>Relacionamento entre objetos </vt:lpstr>
      <vt:lpstr>Relacionamento entre objetos </vt:lpstr>
      <vt:lpstr>Lista de exercícios</vt:lpstr>
      <vt:lpstr>Exercício 2</vt:lpstr>
      <vt:lpstr>Exercício 3</vt:lpstr>
      <vt:lpstr>Exercício 4</vt:lpstr>
      <vt:lpstr>Exercício 5</vt:lpstr>
      <vt:lpstr>Exercício 6</vt:lpstr>
      <vt:lpstr>Resolução dos Exercícios</vt:lpstr>
      <vt:lpstr>Material Complementar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Chris Lima</dc:creator>
  <cp:lastModifiedBy>Chris Lima</cp:lastModifiedBy>
  <cp:revision>566</cp:revision>
  <cp:lastPrinted>2020-02-10T23:00:40Z</cp:lastPrinted>
  <dcterms:created xsi:type="dcterms:W3CDTF">2020-01-25T18:01:00Z</dcterms:created>
  <dcterms:modified xsi:type="dcterms:W3CDTF">2022-08-18T21:54:31Z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0x01010020BAB57E63D26446BC17EFEF5C26E483</vt:lpwstr>
  </property>
</Properties>
</file>